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s/slide113.xml" ContentType="application/vnd.openxmlformats-officedocument.presentationml.slide+xml"/>
  <Override PartName="/ppt/slides/slide142.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slides/slide129.xml" ContentType="application/vnd.openxmlformats-officedocument.presentationml.slide+xml"/>
  <Override PartName="/ppt/slides/slide99.xml" ContentType="application/vnd.openxmlformats-officedocument.presentationml.slide+xml"/>
  <Override PartName="/ppt/slides/slide118.xml" ContentType="application/vnd.openxmlformats-officedocument.presentationml.slide+xml"/>
  <Override PartName="/ppt/slides/slide136.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07.xml" ContentType="application/vnd.openxmlformats-officedocument.presentationml.slide+xml"/>
  <Override PartName="/ppt/slides/slide125.xml" ContentType="application/vnd.openxmlformats-officedocument.presentationml.slide+xml"/>
  <Override PartName="/ppt/slides/slide143.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32.xml" ContentType="application/vnd.openxmlformats-officedocument.presentationml.slide+xml"/>
  <Override PartName="/ppt/slideLayouts/slideLayout7.xml" ContentType="application/vnd.openxmlformats-officedocument.presentationml.slideLayout+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s/slide119.xml" ContentType="application/vnd.openxmlformats-officedocument.presentationml.slide+xml"/>
  <Override PartName="/ppt/slides/slide139.xml" ContentType="application/vnd.openxmlformats-officedocument.presentationml.slide+xml"/>
  <Override PartName="/ppt/slideLayouts/slideLayout10.xml" ContentType="application/vnd.openxmlformats-officedocument.presentationml.slideLayout+xml"/>
  <Override PartName="/ppt/slides/slide89.xml" ContentType="application/vnd.openxmlformats-officedocument.presentationml.slide+xml"/>
  <Override PartName="/ppt/slides/slide98.xml" ContentType="application/vnd.openxmlformats-officedocument.presentationml.slide+xml"/>
  <Override PartName="/ppt/slides/slide108.xml" ContentType="application/vnd.openxmlformats-officedocument.presentationml.slide+xml"/>
  <Override PartName="/ppt/slides/slide117.xml" ContentType="application/vnd.openxmlformats-officedocument.presentationml.slide+xml"/>
  <Override PartName="/ppt/slides/slide126.xml" ContentType="application/vnd.openxmlformats-officedocument.presentationml.slide+xml"/>
  <Override PartName="/ppt/slides/slide128.xml" ContentType="application/vnd.openxmlformats-officedocument.presentationml.slide+xml"/>
  <Override PartName="/ppt/slides/slide137.xml" ContentType="application/vnd.openxmlformats-officedocument.presentationml.slide+xml"/>
  <Override PartName="/ppt/slides/slide146.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ppt/slides/slide106.xml" ContentType="application/vnd.openxmlformats-officedocument.presentationml.slide+xml"/>
  <Override PartName="/ppt/slides/slide115.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144.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s/slide140.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s/slide138.xml" ContentType="application/vnd.openxmlformats-officedocument.presentationml.slide+xml"/>
  <Override PartName="/ppt/slides/slide79.xml" ContentType="application/vnd.openxmlformats-officedocument.presentationml.slide+xml"/>
  <Override PartName="/ppt/slides/slide109.xml" ContentType="application/vnd.openxmlformats-officedocument.presentationml.slide+xml"/>
  <Override PartName="/ppt/slides/slide127.xml" ContentType="application/vnd.openxmlformats-officedocument.presentationml.slide+xml"/>
  <Override PartName="/ppt/slides/slide145.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s/slide134.xml" ContentType="application/vnd.openxmlformats-officedocument.presentationml.slide+xml"/>
  <Override PartName="/ppt/slideLayouts/slideLayout9.xml" ContentType="application/vnd.openxmlformats-officedocument.presentationml.slideLayout+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slides/slide141.xml" ContentType="application/vnd.openxmlformats-officedocument.presentationml.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130.xml" ContentType="application/vnd.openxmlformats-officedocument.presentationml.slide+xml"/>
  <Override PartName="/ppt/slideLayouts/slideLayout5.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s/slide2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0" r:id="rId1"/>
  </p:sldMasterIdLst>
  <p:sldIdLst>
    <p:sldId id="256" r:id="rId2"/>
    <p:sldId id="282"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3" r:id="rId27"/>
    <p:sldId id="284" r:id="rId28"/>
    <p:sldId id="285" r:id="rId29"/>
    <p:sldId id="286" r:id="rId30"/>
    <p:sldId id="287" r:id="rId31"/>
    <p:sldId id="288" r:id="rId32"/>
    <p:sldId id="289" r:id="rId33"/>
    <p:sldId id="290" r:id="rId34"/>
    <p:sldId id="291" r:id="rId35"/>
    <p:sldId id="292" r:id="rId36"/>
    <p:sldId id="293" r:id="rId37"/>
    <p:sldId id="294" r:id="rId38"/>
    <p:sldId id="295" r:id="rId39"/>
    <p:sldId id="296" r:id="rId40"/>
    <p:sldId id="297" r:id="rId41"/>
    <p:sldId id="298" r:id="rId42"/>
    <p:sldId id="299" r:id="rId43"/>
    <p:sldId id="300" r:id="rId44"/>
    <p:sldId id="301" r:id="rId45"/>
    <p:sldId id="302" r:id="rId46"/>
    <p:sldId id="303" r:id="rId47"/>
    <p:sldId id="304" r:id="rId48"/>
    <p:sldId id="305" r:id="rId49"/>
    <p:sldId id="306" r:id="rId50"/>
    <p:sldId id="307" r:id="rId51"/>
    <p:sldId id="308" r:id="rId52"/>
    <p:sldId id="309" r:id="rId53"/>
    <p:sldId id="310" r:id="rId54"/>
    <p:sldId id="311" r:id="rId55"/>
    <p:sldId id="312" r:id="rId56"/>
    <p:sldId id="313" r:id="rId57"/>
    <p:sldId id="314" r:id="rId58"/>
    <p:sldId id="315" r:id="rId59"/>
    <p:sldId id="316" r:id="rId60"/>
    <p:sldId id="317" r:id="rId61"/>
    <p:sldId id="318" r:id="rId62"/>
    <p:sldId id="319" r:id="rId63"/>
    <p:sldId id="320" r:id="rId64"/>
    <p:sldId id="321" r:id="rId65"/>
    <p:sldId id="322" r:id="rId66"/>
    <p:sldId id="323" r:id="rId67"/>
    <p:sldId id="324" r:id="rId68"/>
    <p:sldId id="325" r:id="rId69"/>
    <p:sldId id="326" r:id="rId70"/>
    <p:sldId id="327" r:id="rId71"/>
    <p:sldId id="328" r:id="rId72"/>
    <p:sldId id="329" r:id="rId73"/>
    <p:sldId id="330" r:id="rId74"/>
    <p:sldId id="331" r:id="rId75"/>
    <p:sldId id="332" r:id="rId76"/>
    <p:sldId id="333" r:id="rId77"/>
    <p:sldId id="334" r:id="rId78"/>
    <p:sldId id="335" r:id="rId79"/>
    <p:sldId id="336" r:id="rId80"/>
    <p:sldId id="337" r:id="rId81"/>
    <p:sldId id="338" r:id="rId82"/>
    <p:sldId id="339" r:id="rId83"/>
    <p:sldId id="340" r:id="rId84"/>
    <p:sldId id="341" r:id="rId85"/>
    <p:sldId id="342" r:id="rId86"/>
    <p:sldId id="343" r:id="rId87"/>
    <p:sldId id="344" r:id="rId88"/>
    <p:sldId id="345" r:id="rId89"/>
    <p:sldId id="346" r:id="rId90"/>
    <p:sldId id="347" r:id="rId91"/>
    <p:sldId id="348" r:id="rId92"/>
    <p:sldId id="349" r:id="rId93"/>
    <p:sldId id="350" r:id="rId94"/>
    <p:sldId id="351" r:id="rId95"/>
    <p:sldId id="352" r:id="rId96"/>
    <p:sldId id="353" r:id="rId97"/>
    <p:sldId id="354" r:id="rId98"/>
    <p:sldId id="355" r:id="rId99"/>
    <p:sldId id="356" r:id="rId100"/>
    <p:sldId id="357" r:id="rId101"/>
    <p:sldId id="358" r:id="rId102"/>
    <p:sldId id="359" r:id="rId103"/>
    <p:sldId id="397" r:id="rId104"/>
    <p:sldId id="398" r:id="rId105"/>
    <p:sldId id="399" r:id="rId106"/>
    <p:sldId id="400" r:id="rId107"/>
    <p:sldId id="401" r:id="rId108"/>
    <p:sldId id="402" r:id="rId109"/>
    <p:sldId id="403" r:id="rId110"/>
    <p:sldId id="360" r:id="rId111"/>
    <p:sldId id="361" r:id="rId112"/>
    <p:sldId id="362" r:id="rId113"/>
    <p:sldId id="363" r:id="rId114"/>
    <p:sldId id="364" r:id="rId115"/>
    <p:sldId id="365" r:id="rId116"/>
    <p:sldId id="366" r:id="rId117"/>
    <p:sldId id="367" r:id="rId118"/>
    <p:sldId id="368" r:id="rId119"/>
    <p:sldId id="369" r:id="rId120"/>
    <p:sldId id="370" r:id="rId121"/>
    <p:sldId id="371" r:id="rId122"/>
    <p:sldId id="372" r:id="rId123"/>
    <p:sldId id="373" r:id="rId124"/>
    <p:sldId id="374" r:id="rId125"/>
    <p:sldId id="375" r:id="rId126"/>
    <p:sldId id="376" r:id="rId127"/>
    <p:sldId id="377" r:id="rId128"/>
    <p:sldId id="378" r:id="rId129"/>
    <p:sldId id="379" r:id="rId130"/>
    <p:sldId id="380" r:id="rId131"/>
    <p:sldId id="381" r:id="rId132"/>
    <p:sldId id="382" r:id="rId133"/>
    <p:sldId id="383" r:id="rId134"/>
    <p:sldId id="384" r:id="rId135"/>
    <p:sldId id="385" r:id="rId136"/>
    <p:sldId id="386" r:id="rId137"/>
    <p:sldId id="387" r:id="rId138"/>
    <p:sldId id="388" r:id="rId139"/>
    <p:sldId id="389" r:id="rId140"/>
    <p:sldId id="390" r:id="rId141"/>
    <p:sldId id="391" r:id="rId142"/>
    <p:sldId id="392" r:id="rId143"/>
    <p:sldId id="393" r:id="rId144"/>
    <p:sldId id="394" r:id="rId145"/>
    <p:sldId id="395" r:id="rId146"/>
    <p:sldId id="396" r:id="rId147"/>
  </p:sldIdLst>
  <p:sldSz cx="9144000" cy="6858000" type="screen4x3"/>
  <p:notesSz cx="6858000" cy="9144000"/>
  <p:defaultTextStyle>
    <a:defPPr>
      <a:defRPr lang="pl-PL"/>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webPr encoding="windows-1250"/>
  <p:clrMru>
    <a:srgbClr val="000099"/>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19" autoAdjust="0"/>
    <p:restoredTop sz="94595" autoAdjust="0"/>
  </p:normalViewPr>
  <p:slideViewPr>
    <p:cSldViewPr>
      <p:cViewPr varScale="1">
        <p:scale>
          <a:sx n="74" d="100"/>
          <a:sy n="74" d="100"/>
        </p:scale>
        <p:origin x="-1044"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7764"/>
    </p:cViewPr>
  </p:sorter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viewProps" Target="viewProp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theme" Target="theme/theme1.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slide" Target="slides/slide139.xml"/><Relationship Id="rId145" Type="http://schemas.openxmlformats.org/officeDocument/2006/relationships/slide" Target="slides/slide14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presProps" Target="presProps.xml"/><Relationship Id="rId15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Slajd tytułowy">
    <p:spTree>
      <p:nvGrpSpPr>
        <p:cNvPr id="1" name=""/>
        <p:cNvGrpSpPr/>
        <p:nvPr/>
      </p:nvGrpSpPr>
      <p:grpSpPr>
        <a:xfrm>
          <a:off x="0" y="0"/>
          <a:ext cx="0" cy="0"/>
          <a:chOff x="0" y="0"/>
          <a:chExt cx="0" cy="0"/>
        </a:xfrm>
      </p:grpSpPr>
      <p:sp>
        <p:nvSpPr>
          <p:cNvPr id="4" name="Freeform 7"/>
          <p:cNvSpPr>
            <a:spLocks noChangeArrowheads="1"/>
          </p:cNvSpPr>
          <p:nvPr/>
        </p:nvSpPr>
        <p:spPr bwMode="auto">
          <a:xfrm>
            <a:off x="609600" y="1219200"/>
            <a:ext cx="79248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pPr>
              <a:defRPr/>
            </a:pPr>
            <a:endParaRPr lang="pl-PL"/>
          </a:p>
        </p:txBody>
      </p:sp>
      <p:sp>
        <p:nvSpPr>
          <p:cNvPr id="5" name="Line 8"/>
          <p:cNvSpPr>
            <a:spLocks noChangeShapeType="1"/>
          </p:cNvSpPr>
          <p:nvPr/>
        </p:nvSpPr>
        <p:spPr bwMode="auto">
          <a:xfrm>
            <a:off x="1981200" y="3962400"/>
            <a:ext cx="6511925" cy="0"/>
          </a:xfrm>
          <a:prstGeom prst="line">
            <a:avLst/>
          </a:prstGeom>
          <a:noFill/>
          <a:ln w="19050">
            <a:solidFill>
              <a:schemeClr val="accent1"/>
            </a:solidFill>
            <a:round/>
            <a:headEnd/>
            <a:tailEnd/>
          </a:ln>
          <a:effectLst/>
        </p:spPr>
        <p:txBody>
          <a:bodyPr/>
          <a:lstStyle/>
          <a:p>
            <a:pPr>
              <a:defRPr/>
            </a:pPr>
            <a:endParaRPr lang="pl-PL"/>
          </a:p>
        </p:txBody>
      </p:sp>
      <p:sp>
        <p:nvSpPr>
          <p:cNvPr id="43010" name="Rectangle 2"/>
          <p:cNvSpPr>
            <a:spLocks noGrp="1" noChangeArrowheads="1"/>
          </p:cNvSpPr>
          <p:nvPr>
            <p:ph type="ctrTitle"/>
          </p:nvPr>
        </p:nvSpPr>
        <p:spPr>
          <a:xfrm>
            <a:off x="914400" y="1524000"/>
            <a:ext cx="7623175" cy="1752600"/>
          </a:xfrm>
        </p:spPr>
        <p:txBody>
          <a:bodyPr/>
          <a:lstStyle>
            <a:lvl1pPr>
              <a:defRPr sz="5000"/>
            </a:lvl1pPr>
          </a:lstStyle>
          <a:p>
            <a:r>
              <a:rPr lang="pl-PL" altLang="en-US"/>
              <a:t>Kliknij, aby edytować styl wzorca tytułu</a:t>
            </a:r>
          </a:p>
        </p:txBody>
      </p:sp>
      <p:sp>
        <p:nvSpPr>
          <p:cNvPr id="43011" name="Rectangle 3"/>
          <p:cNvSpPr>
            <a:spLocks noGrp="1" noChangeArrowheads="1"/>
          </p:cNvSpPr>
          <p:nvPr>
            <p:ph type="subTitle" idx="1"/>
          </p:nvPr>
        </p:nvSpPr>
        <p:spPr>
          <a:xfrm>
            <a:off x="1981200" y="3962400"/>
            <a:ext cx="6553200" cy="1752600"/>
          </a:xfrm>
        </p:spPr>
        <p:txBody>
          <a:bodyPr/>
          <a:lstStyle>
            <a:lvl1pPr marL="0" indent="0">
              <a:buFont typeface="Wingdings" pitchFamily="2" charset="2"/>
              <a:buNone/>
              <a:defRPr sz="2800"/>
            </a:lvl1pPr>
          </a:lstStyle>
          <a:p>
            <a:r>
              <a:rPr lang="pl-PL" altLang="en-US"/>
              <a:t>Kliknij, aby edytować styl wzorca podtytułu</a:t>
            </a:r>
          </a:p>
        </p:txBody>
      </p:sp>
      <p:sp>
        <p:nvSpPr>
          <p:cNvPr id="6" name="Rectangle 4"/>
          <p:cNvSpPr>
            <a:spLocks noGrp="1" noChangeArrowheads="1"/>
          </p:cNvSpPr>
          <p:nvPr>
            <p:ph type="dt" sz="half" idx="10"/>
          </p:nvPr>
        </p:nvSpPr>
        <p:spPr/>
        <p:txBody>
          <a:bodyPr/>
          <a:lstStyle>
            <a:lvl1pPr>
              <a:defRPr smtClean="0"/>
            </a:lvl1pPr>
          </a:lstStyle>
          <a:p>
            <a:pPr>
              <a:defRPr/>
            </a:pPr>
            <a:endParaRPr lang="pl-PL" altLang="en-US"/>
          </a:p>
        </p:txBody>
      </p:sp>
      <p:sp>
        <p:nvSpPr>
          <p:cNvPr id="7" name="Rectangle 5"/>
          <p:cNvSpPr>
            <a:spLocks noGrp="1" noChangeArrowheads="1"/>
          </p:cNvSpPr>
          <p:nvPr>
            <p:ph type="ftr" sz="quarter" idx="11"/>
          </p:nvPr>
        </p:nvSpPr>
        <p:spPr>
          <a:xfrm>
            <a:off x="3124200" y="6243638"/>
            <a:ext cx="2895600" cy="457200"/>
          </a:xfrm>
        </p:spPr>
        <p:txBody>
          <a:bodyPr/>
          <a:lstStyle>
            <a:lvl1pPr>
              <a:defRPr smtClean="0"/>
            </a:lvl1pPr>
          </a:lstStyle>
          <a:p>
            <a:pPr>
              <a:defRPr/>
            </a:pPr>
            <a:endParaRPr lang="pl-PL" altLang="en-US"/>
          </a:p>
        </p:txBody>
      </p:sp>
      <p:sp>
        <p:nvSpPr>
          <p:cNvPr id="8" name="Rectangle 6"/>
          <p:cNvSpPr>
            <a:spLocks noGrp="1" noChangeArrowheads="1"/>
          </p:cNvSpPr>
          <p:nvPr>
            <p:ph type="sldNum" sz="quarter" idx="12"/>
          </p:nvPr>
        </p:nvSpPr>
        <p:spPr/>
        <p:txBody>
          <a:bodyPr/>
          <a:lstStyle>
            <a:lvl1pPr>
              <a:defRPr smtClean="0"/>
            </a:lvl1pPr>
          </a:lstStyle>
          <a:p>
            <a:pPr>
              <a:defRPr/>
            </a:pPr>
            <a:fld id="{234AD2C8-4C10-4E5A-A619-D0F860C28C70}" type="slidenum">
              <a:rPr lang="pl-PL" altLang="en-US"/>
              <a:pPr>
                <a:defRPr/>
              </a:pPr>
              <a:t>‹#›</a:t>
            </a:fld>
            <a:endParaRPr lang="pl-PL"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tytułu pionowego 2"/>
          <p:cNvSpPr>
            <a:spLocks noGrp="1"/>
          </p:cNvSpPr>
          <p:nvPr>
            <p:ph type="body" orient="vert" idx="1"/>
          </p:nvPr>
        </p:nvSpPr>
        <p:spPr/>
        <p:txBody>
          <a:bodyPr vert="eaVert"/>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Rectangle 4"/>
          <p:cNvSpPr>
            <a:spLocks noGrp="1" noChangeArrowheads="1"/>
          </p:cNvSpPr>
          <p:nvPr>
            <p:ph type="dt" sz="half" idx="10"/>
          </p:nvPr>
        </p:nvSpPr>
        <p:spPr>
          <a:ln/>
        </p:spPr>
        <p:txBody>
          <a:bodyPr/>
          <a:lstStyle>
            <a:lvl1pPr>
              <a:defRPr/>
            </a:lvl1pPr>
          </a:lstStyle>
          <a:p>
            <a:pPr>
              <a:defRPr/>
            </a:pPr>
            <a:endParaRPr lang="pl-PL"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pl-PL" altLang="en-US"/>
          </a:p>
        </p:txBody>
      </p:sp>
      <p:sp>
        <p:nvSpPr>
          <p:cNvPr id="6" name="Rectangle 6"/>
          <p:cNvSpPr>
            <a:spLocks noGrp="1" noChangeArrowheads="1"/>
          </p:cNvSpPr>
          <p:nvPr>
            <p:ph type="sldNum" sz="quarter" idx="12"/>
          </p:nvPr>
        </p:nvSpPr>
        <p:spPr>
          <a:ln/>
        </p:spPr>
        <p:txBody>
          <a:bodyPr/>
          <a:lstStyle>
            <a:lvl1pPr>
              <a:defRPr/>
            </a:lvl1pPr>
          </a:lstStyle>
          <a:p>
            <a:pPr>
              <a:defRPr/>
            </a:pPr>
            <a:fld id="{C4AB75C1-439C-471D-BA14-09665EF40164}" type="slidenum">
              <a:rPr lang="pl-PL" altLang="en-US"/>
              <a:pPr>
                <a:defRPr/>
              </a:pPr>
              <a:t>‹#›</a:t>
            </a:fld>
            <a:endParaRPr lang="pl-PL"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Tytuł pionowy 1"/>
          <p:cNvSpPr>
            <a:spLocks noGrp="1"/>
          </p:cNvSpPr>
          <p:nvPr>
            <p:ph type="title" orient="vert"/>
          </p:nvPr>
        </p:nvSpPr>
        <p:spPr>
          <a:xfrm>
            <a:off x="6629400" y="277813"/>
            <a:ext cx="2057400" cy="5853112"/>
          </a:xfrm>
        </p:spPr>
        <p:txBody>
          <a:bodyPr vert="eaVert"/>
          <a:lstStyle/>
          <a:p>
            <a:r>
              <a:rPr lang="pl-PL" smtClean="0"/>
              <a:t>Kliknij, aby edytować styl</a:t>
            </a:r>
            <a:endParaRPr lang="pl-PL"/>
          </a:p>
        </p:txBody>
      </p:sp>
      <p:sp>
        <p:nvSpPr>
          <p:cNvPr id="3" name="Symbol zastępczy tytułu pionowego 2"/>
          <p:cNvSpPr>
            <a:spLocks noGrp="1"/>
          </p:cNvSpPr>
          <p:nvPr>
            <p:ph type="body" orient="vert" idx="1"/>
          </p:nvPr>
        </p:nvSpPr>
        <p:spPr>
          <a:xfrm>
            <a:off x="457200" y="277813"/>
            <a:ext cx="6019800" cy="5853112"/>
          </a:xfrm>
        </p:spPr>
        <p:txBody>
          <a:bodyPr vert="eaVert"/>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Rectangle 4"/>
          <p:cNvSpPr>
            <a:spLocks noGrp="1" noChangeArrowheads="1"/>
          </p:cNvSpPr>
          <p:nvPr>
            <p:ph type="dt" sz="half" idx="10"/>
          </p:nvPr>
        </p:nvSpPr>
        <p:spPr>
          <a:ln/>
        </p:spPr>
        <p:txBody>
          <a:bodyPr/>
          <a:lstStyle>
            <a:lvl1pPr>
              <a:defRPr/>
            </a:lvl1pPr>
          </a:lstStyle>
          <a:p>
            <a:pPr>
              <a:defRPr/>
            </a:pPr>
            <a:endParaRPr lang="pl-PL"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pl-PL" altLang="en-US"/>
          </a:p>
        </p:txBody>
      </p:sp>
      <p:sp>
        <p:nvSpPr>
          <p:cNvPr id="6" name="Rectangle 6"/>
          <p:cNvSpPr>
            <a:spLocks noGrp="1" noChangeArrowheads="1"/>
          </p:cNvSpPr>
          <p:nvPr>
            <p:ph type="sldNum" sz="quarter" idx="12"/>
          </p:nvPr>
        </p:nvSpPr>
        <p:spPr>
          <a:ln/>
        </p:spPr>
        <p:txBody>
          <a:bodyPr/>
          <a:lstStyle>
            <a:lvl1pPr>
              <a:defRPr/>
            </a:lvl1pPr>
          </a:lstStyle>
          <a:p>
            <a:pPr>
              <a:defRPr/>
            </a:pPr>
            <a:fld id="{2B11AB5E-0C8A-4309-AEFE-A76777BB77C5}" type="slidenum">
              <a:rPr lang="pl-PL" altLang="en-US"/>
              <a:pPr>
                <a:defRPr/>
              </a:pPr>
              <a:t>‹#›</a:t>
            </a:fld>
            <a:endParaRPr lang="pl-PL"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zawartości 2"/>
          <p:cNvSpPr>
            <a:spLocks noGrp="1"/>
          </p:cNvSpPr>
          <p:nvPr>
            <p:ph idx="1"/>
          </p:nvPr>
        </p:nvSpPr>
        <p:spPr/>
        <p:txBody>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Rectangle 4"/>
          <p:cNvSpPr>
            <a:spLocks noGrp="1" noChangeArrowheads="1"/>
          </p:cNvSpPr>
          <p:nvPr>
            <p:ph type="dt" sz="half" idx="10"/>
          </p:nvPr>
        </p:nvSpPr>
        <p:spPr>
          <a:ln/>
        </p:spPr>
        <p:txBody>
          <a:bodyPr/>
          <a:lstStyle>
            <a:lvl1pPr>
              <a:defRPr/>
            </a:lvl1pPr>
          </a:lstStyle>
          <a:p>
            <a:pPr>
              <a:defRPr/>
            </a:pPr>
            <a:endParaRPr lang="pl-PL"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pl-PL" altLang="en-US"/>
          </a:p>
        </p:txBody>
      </p:sp>
      <p:sp>
        <p:nvSpPr>
          <p:cNvPr id="6" name="Rectangle 6"/>
          <p:cNvSpPr>
            <a:spLocks noGrp="1" noChangeArrowheads="1"/>
          </p:cNvSpPr>
          <p:nvPr>
            <p:ph type="sldNum" sz="quarter" idx="12"/>
          </p:nvPr>
        </p:nvSpPr>
        <p:spPr>
          <a:ln/>
        </p:spPr>
        <p:txBody>
          <a:bodyPr/>
          <a:lstStyle>
            <a:lvl1pPr>
              <a:defRPr/>
            </a:lvl1pPr>
          </a:lstStyle>
          <a:p>
            <a:pPr>
              <a:defRPr/>
            </a:pPr>
            <a:fld id="{19C46376-8350-471F-87A6-69277AE3AA41}" type="slidenum">
              <a:rPr lang="pl-PL" altLang="en-US"/>
              <a:pPr>
                <a:defRPr/>
              </a:pPr>
              <a:t>‹#›</a:t>
            </a:fld>
            <a:endParaRPr lang="pl-PL"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Nagłówek sekcji">
    <p:spTree>
      <p:nvGrpSpPr>
        <p:cNvPr id="1" name=""/>
        <p:cNvGrpSpPr/>
        <p:nvPr/>
      </p:nvGrpSpPr>
      <p:grpSpPr>
        <a:xfrm>
          <a:off x="0" y="0"/>
          <a:ext cx="0" cy="0"/>
          <a:chOff x="0" y="0"/>
          <a:chExt cx="0" cy="0"/>
        </a:xfrm>
      </p:grpSpPr>
      <p:sp>
        <p:nvSpPr>
          <p:cNvPr id="2" name="Tytuł 1"/>
          <p:cNvSpPr>
            <a:spLocks noGrp="1"/>
          </p:cNvSpPr>
          <p:nvPr>
            <p:ph type="title"/>
          </p:nvPr>
        </p:nvSpPr>
        <p:spPr>
          <a:xfrm>
            <a:off x="722313" y="4406900"/>
            <a:ext cx="7772400" cy="1362075"/>
          </a:xfrm>
        </p:spPr>
        <p:txBody>
          <a:bodyPr/>
          <a:lstStyle>
            <a:lvl1pPr algn="l">
              <a:defRPr sz="4000" b="1" cap="all"/>
            </a:lvl1pPr>
          </a:lstStyle>
          <a:p>
            <a:r>
              <a:rPr lang="pl-PL" smtClean="0"/>
              <a:t>Kliknij, aby edytować styl</a:t>
            </a:r>
            <a:endParaRPr lang="pl-PL"/>
          </a:p>
        </p:txBody>
      </p:sp>
      <p:sp>
        <p:nvSpPr>
          <p:cNvPr id="3" name="Symbol zastępczy tekstu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pl-PL" smtClean="0"/>
              <a:t>Kliknij, aby edytować style wzorca tekstu</a:t>
            </a:r>
          </a:p>
        </p:txBody>
      </p:sp>
      <p:sp>
        <p:nvSpPr>
          <p:cNvPr id="4" name="Rectangle 4"/>
          <p:cNvSpPr>
            <a:spLocks noGrp="1" noChangeArrowheads="1"/>
          </p:cNvSpPr>
          <p:nvPr>
            <p:ph type="dt" sz="half" idx="10"/>
          </p:nvPr>
        </p:nvSpPr>
        <p:spPr>
          <a:ln/>
        </p:spPr>
        <p:txBody>
          <a:bodyPr/>
          <a:lstStyle>
            <a:lvl1pPr>
              <a:defRPr/>
            </a:lvl1pPr>
          </a:lstStyle>
          <a:p>
            <a:pPr>
              <a:defRPr/>
            </a:pPr>
            <a:endParaRPr lang="pl-PL"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pl-PL" altLang="en-US"/>
          </a:p>
        </p:txBody>
      </p:sp>
      <p:sp>
        <p:nvSpPr>
          <p:cNvPr id="6" name="Rectangle 6"/>
          <p:cNvSpPr>
            <a:spLocks noGrp="1" noChangeArrowheads="1"/>
          </p:cNvSpPr>
          <p:nvPr>
            <p:ph type="sldNum" sz="quarter" idx="12"/>
          </p:nvPr>
        </p:nvSpPr>
        <p:spPr>
          <a:ln/>
        </p:spPr>
        <p:txBody>
          <a:bodyPr/>
          <a:lstStyle>
            <a:lvl1pPr>
              <a:defRPr/>
            </a:lvl1pPr>
          </a:lstStyle>
          <a:p>
            <a:pPr>
              <a:defRPr/>
            </a:pPr>
            <a:fld id="{F0C75BB3-9AB5-423A-B463-392AD6D2149D}" type="slidenum">
              <a:rPr lang="pl-PL" altLang="en-US"/>
              <a:pPr>
                <a:defRPr/>
              </a:pPr>
              <a:t>‹#›</a:t>
            </a:fld>
            <a:endParaRPr lang="pl-PL"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zawartości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zawartości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5" name="Rectangle 4"/>
          <p:cNvSpPr>
            <a:spLocks noGrp="1" noChangeArrowheads="1"/>
          </p:cNvSpPr>
          <p:nvPr>
            <p:ph type="dt" sz="half" idx="10"/>
          </p:nvPr>
        </p:nvSpPr>
        <p:spPr>
          <a:ln/>
        </p:spPr>
        <p:txBody>
          <a:bodyPr/>
          <a:lstStyle>
            <a:lvl1pPr>
              <a:defRPr/>
            </a:lvl1pPr>
          </a:lstStyle>
          <a:p>
            <a:pPr>
              <a:defRPr/>
            </a:pPr>
            <a:endParaRPr lang="pl-PL"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pl-PL" altLang="en-US"/>
          </a:p>
        </p:txBody>
      </p:sp>
      <p:sp>
        <p:nvSpPr>
          <p:cNvPr id="7" name="Rectangle 6"/>
          <p:cNvSpPr>
            <a:spLocks noGrp="1" noChangeArrowheads="1"/>
          </p:cNvSpPr>
          <p:nvPr>
            <p:ph type="sldNum" sz="quarter" idx="12"/>
          </p:nvPr>
        </p:nvSpPr>
        <p:spPr>
          <a:ln/>
        </p:spPr>
        <p:txBody>
          <a:bodyPr/>
          <a:lstStyle>
            <a:lvl1pPr>
              <a:defRPr/>
            </a:lvl1pPr>
          </a:lstStyle>
          <a:p>
            <a:pPr>
              <a:defRPr/>
            </a:pPr>
            <a:fld id="{4018FDD0-3005-4251-B33A-48F84C7F0A7F}" type="slidenum">
              <a:rPr lang="pl-PL" altLang="en-US"/>
              <a:pPr>
                <a:defRPr/>
              </a:pPr>
              <a:t>‹#›</a:t>
            </a:fld>
            <a:endParaRPr lang="pl-PL"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2" name="Tytuł 1"/>
          <p:cNvSpPr>
            <a:spLocks noGrp="1"/>
          </p:cNvSpPr>
          <p:nvPr>
            <p:ph type="title"/>
          </p:nvPr>
        </p:nvSpPr>
        <p:spPr>
          <a:xfrm>
            <a:off x="457200" y="274638"/>
            <a:ext cx="8229600" cy="1143000"/>
          </a:xfrm>
        </p:spPr>
        <p:txBody>
          <a:bodyPr/>
          <a:lstStyle>
            <a:lvl1pPr>
              <a:defRPr/>
            </a:lvl1pPr>
          </a:lstStyle>
          <a:p>
            <a:r>
              <a:rPr lang="pl-PL" smtClean="0"/>
              <a:t>Kliknij, aby edytować styl</a:t>
            </a:r>
            <a:endParaRPr lang="pl-PL"/>
          </a:p>
        </p:txBody>
      </p:sp>
      <p:sp>
        <p:nvSpPr>
          <p:cNvPr id="3" name="Symbol zastępczy tekst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Kliknij, aby edytować style wzorca tekstu</a:t>
            </a:r>
          </a:p>
        </p:txBody>
      </p:sp>
      <p:sp>
        <p:nvSpPr>
          <p:cNvPr id="4" name="Symbol zastępczy zawartości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5" name="Symbol zastępczy tekst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Kliknij, aby edytować style wzorca tekstu</a:t>
            </a:r>
          </a:p>
        </p:txBody>
      </p:sp>
      <p:sp>
        <p:nvSpPr>
          <p:cNvPr id="6" name="Symbol zastępczy zawartości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7" name="Rectangle 4"/>
          <p:cNvSpPr>
            <a:spLocks noGrp="1" noChangeArrowheads="1"/>
          </p:cNvSpPr>
          <p:nvPr>
            <p:ph type="dt" sz="half" idx="10"/>
          </p:nvPr>
        </p:nvSpPr>
        <p:spPr>
          <a:ln/>
        </p:spPr>
        <p:txBody>
          <a:bodyPr/>
          <a:lstStyle>
            <a:lvl1pPr>
              <a:defRPr/>
            </a:lvl1pPr>
          </a:lstStyle>
          <a:p>
            <a:pPr>
              <a:defRPr/>
            </a:pPr>
            <a:endParaRPr lang="pl-PL" alt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pl-PL" altLang="en-US"/>
          </a:p>
        </p:txBody>
      </p:sp>
      <p:sp>
        <p:nvSpPr>
          <p:cNvPr id="9" name="Rectangle 6"/>
          <p:cNvSpPr>
            <a:spLocks noGrp="1" noChangeArrowheads="1"/>
          </p:cNvSpPr>
          <p:nvPr>
            <p:ph type="sldNum" sz="quarter" idx="12"/>
          </p:nvPr>
        </p:nvSpPr>
        <p:spPr>
          <a:ln/>
        </p:spPr>
        <p:txBody>
          <a:bodyPr/>
          <a:lstStyle>
            <a:lvl1pPr>
              <a:defRPr/>
            </a:lvl1pPr>
          </a:lstStyle>
          <a:p>
            <a:pPr>
              <a:defRPr/>
            </a:pPr>
            <a:fld id="{A2F2BF54-5262-45F5-8B1E-CFFBD64CAC34}" type="slidenum">
              <a:rPr lang="pl-PL" altLang="en-US"/>
              <a:pPr>
                <a:defRPr/>
              </a:pPr>
              <a:t>‹#›</a:t>
            </a:fld>
            <a:endParaRPr lang="pl-PL"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Rectangle 4"/>
          <p:cNvSpPr>
            <a:spLocks noGrp="1" noChangeArrowheads="1"/>
          </p:cNvSpPr>
          <p:nvPr>
            <p:ph type="dt" sz="half" idx="10"/>
          </p:nvPr>
        </p:nvSpPr>
        <p:spPr>
          <a:ln/>
        </p:spPr>
        <p:txBody>
          <a:bodyPr/>
          <a:lstStyle>
            <a:lvl1pPr>
              <a:defRPr/>
            </a:lvl1pPr>
          </a:lstStyle>
          <a:p>
            <a:pPr>
              <a:defRPr/>
            </a:pPr>
            <a:endParaRPr lang="pl-PL" alt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pl-PL" altLang="en-US"/>
          </a:p>
        </p:txBody>
      </p:sp>
      <p:sp>
        <p:nvSpPr>
          <p:cNvPr id="5" name="Rectangle 6"/>
          <p:cNvSpPr>
            <a:spLocks noGrp="1" noChangeArrowheads="1"/>
          </p:cNvSpPr>
          <p:nvPr>
            <p:ph type="sldNum" sz="quarter" idx="12"/>
          </p:nvPr>
        </p:nvSpPr>
        <p:spPr>
          <a:ln/>
        </p:spPr>
        <p:txBody>
          <a:bodyPr/>
          <a:lstStyle>
            <a:lvl1pPr>
              <a:defRPr/>
            </a:lvl1pPr>
          </a:lstStyle>
          <a:p>
            <a:pPr>
              <a:defRPr/>
            </a:pPr>
            <a:fld id="{86F7D639-5C45-4967-8850-12E4200C6DDE}" type="slidenum">
              <a:rPr lang="pl-PL" altLang="en-US"/>
              <a:pPr>
                <a:defRPr/>
              </a:pPr>
              <a:t>‹#›</a:t>
            </a:fld>
            <a:endParaRPr lang="pl-PL"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pl-PL" alt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pl-PL" altLang="en-US"/>
          </a:p>
        </p:txBody>
      </p:sp>
      <p:sp>
        <p:nvSpPr>
          <p:cNvPr id="4" name="Rectangle 6"/>
          <p:cNvSpPr>
            <a:spLocks noGrp="1" noChangeArrowheads="1"/>
          </p:cNvSpPr>
          <p:nvPr>
            <p:ph type="sldNum" sz="quarter" idx="12"/>
          </p:nvPr>
        </p:nvSpPr>
        <p:spPr>
          <a:ln/>
        </p:spPr>
        <p:txBody>
          <a:bodyPr/>
          <a:lstStyle>
            <a:lvl1pPr>
              <a:defRPr/>
            </a:lvl1pPr>
          </a:lstStyle>
          <a:p>
            <a:pPr>
              <a:defRPr/>
            </a:pPr>
            <a:fld id="{81E56943-3875-4F2D-A70D-CBD6F8AD17AE}" type="slidenum">
              <a:rPr lang="pl-PL" altLang="en-US"/>
              <a:pPr>
                <a:defRPr/>
              </a:pPr>
              <a:t>‹#›</a:t>
            </a:fld>
            <a:endParaRPr lang="pl-PL"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457200" y="273050"/>
            <a:ext cx="3008313" cy="1162050"/>
          </a:xfrm>
        </p:spPr>
        <p:txBody>
          <a:bodyPr anchor="b"/>
          <a:lstStyle>
            <a:lvl1pPr algn="l">
              <a:defRPr sz="2000" b="1"/>
            </a:lvl1pPr>
          </a:lstStyle>
          <a:p>
            <a:r>
              <a:rPr lang="pl-PL" smtClean="0"/>
              <a:t>Kliknij, aby edytować styl</a:t>
            </a:r>
            <a:endParaRPr lang="pl-PL"/>
          </a:p>
        </p:txBody>
      </p:sp>
      <p:sp>
        <p:nvSpPr>
          <p:cNvPr id="3" name="Symbol zastępczy zawartości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tekst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Kliknij, aby edytować style wzorca tekstu</a:t>
            </a:r>
          </a:p>
        </p:txBody>
      </p:sp>
      <p:sp>
        <p:nvSpPr>
          <p:cNvPr id="5" name="Rectangle 4"/>
          <p:cNvSpPr>
            <a:spLocks noGrp="1" noChangeArrowheads="1"/>
          </p:cNvSpPr>
          <p:nvPr>
            <p:ph type="dt" sz="half" idx="10"/>
          </p:nvPr>
        </p:nvSpPr>
        <p:spPr>
          <a:ln/>
        </p:spPr>
        <p:txBody>
          <a:bodyPr/>
          <a:lstStyle>
            <a:lvl1pPr>
              <a:defRPr/>
            </a:lvl1pPr>
          </a:lstStyle>
          <a:p>
            <a:pPr>
              <a:defRPr/>
            </a:pPr>
            <a:endParaRPr lang="pl-PL"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pl-PL" altLang="en-US"/>
          </a:p>
        </p:txBody>
      </p:sp>
      <p:sp>
        <p:nvSpPr>
          <p:cNvPr id="7" name="Rectangle 6"/>
          <p:cNvSpPr>
            <a:spLocks noGrp="1" noChangeArrowheads="1"/>
          </p:cNvSpPr>
          <p:nvPr>
            <p:ph type="sldNum" sz="quarter" idx="12"/>
          </p:nvPr>
        </p:nvSpPr>
        <p:spPr>
          <a:ln/>
        </p:spPr>
        <p:txBody>
          <a:bodyPr/>
          <a:lstStyle>
            <a:lvl1pPr>
              <a:defRPr/>
            </a:lvl1pPr>
          </a:lstStyle>
          <a:p>
            <a:pPr>
              <a:defRPr/>
            </a:pPr>
            <a:fld id="{0BD17101-7FC6-48C1-8898-3918EEA895E4}" type="slidenum">
              <a:rPr lang="pl-PL" altLang="en-US"/>
              <a:pPr>
                <a:defRPr/>
              </a:pPr>
              <a:t>‹#›</a:t>
            </a:fld>
            <a:endParaRPr lang="pl-PL"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1792288" y="4800600"/>
            <a:ext cx="5486400" cy="566738"/>
          </a:xfrm>
        </p:spPr>
        <p:txBody>
          <a:bodyPr anchor="b"/>
          <a:lstStyle>
            <a:lvl1pPr algn="l">
              <a:defRPr sz="2000" b="1"/>
            </a:lvl1pPr>
          </a:lstStyle>
          <a:p>
            <a:r>
              <a:rPr lang="pl-PL" smtClean="0"/>
              <a:t>Kliknij, aby edytować styl</a:t>
            </a:r>
            <a:endParaRPr lang="pl-PL"/>
          </a:p>
        </p:txBody>
      </p:sp>
      <p:sp>
        <p:nvSpPr>
          <p:cNvPr id="3" name="Symbol zastępczy obraz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pl-PL" noProof="0" smtClean="0"/>
          </a:p>
        </p:txBody>
      </p:sp>
      <p:sp>
        <p:nvSpPr>
          <p:cNvPr id="4" name="Symbol zastępczy tekst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Kliknij, aby edytować style wzorca tekstu</a:t>
            </a:r>
          </a:p>
        </p:txBody>
      </p:sp>
      <p:sp>
        <p:nvSpPr>
          <p:cNvPr id="5" name="Rectangle 4"/>
          <p:cNvSpPr>
            <a:spLocks noGrp="1" noChangeArrowheads="1"/>
          </p:cNvSpPr>
          <p:nvPr>
            <p:ph type="dt" sz="half" idx="10"/>
          </p:nvPr>
        </p:nvSpPr>
        <p:spPr>
          <a:ln/>
        </p:spPr>
        <p:txBody>
          <a:bodyPr/>
          <a:lstStyle>
            <a:lvl1pPr>
              <a:defRPr/>
            </a:lvl1pPr>
          </a:lstStyle>
          <a:p>
            <a:pPr>
              <a:defRPr/>
            </a:pPr>
            <a:endParaRPr lang="pl-PL"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pl-PL" altLang="en-US"/>
          </a:p>
        </p:txBody>
      </p:sp>
      <p:sp>
        <p:nvSpPr>
          <p:cNvPr id="7" name="Rectangle 6"/>
          <p:cNvSpPr>
            <a:spLocks noGrp="1" noChangeArrowheads="1"/>
          </p:cNvSpPr>
          <p:nvPr>
            <p:ph type="sldNum" sz="quarter" idx="12"/>
          </p:nvPr>
        </p:nvSpPr>
        <p:spPr>
          <a:ln/>
        </p:spPr>
        <p:txBody>
          <a:bodyPr/>
          <a:lstStyle>
            <a:lvl1pPr>
              <a:defRPr/>
            </a:lvl1pPr>
          </a:lstStyle>
          <a:p>
            <a:pPr>
              <a:defRPr/>
            </a:pPr>
            <a:fld id="{2E87F013-E553-4BC6-908D-AE8EEC627441}" type="slidenum">
              <a:rPr lang="pl-PL" altLang="en-US"/>
              <a:pPr>
                <a:defRPr/>
              </a:pPr>
              <a:t>‹#›</a:t>
            </a:fld>
            <a:endParaRPr lang="pl-PL"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7813"/>
            <a:ext cx="8229600" cy="11398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pl-PL" altLang="en-US" smtClean="0"/>
              <a:t>Kliknij, aby edytować styl wzorca tytułu</a:t>
            </a:r>
          </a:p>
        </p:txBody>
      </p:sp>
      <p:sp>
        <p:nvSpPr>
          <p:cNvPr id="1027" name="Rectangle 3"/>
          <p:cNvSpPr>
            <a:spLocks noGrp="1" noChangeArrowheads="1"/>
          </p:cNvSpPr>
          <p:nvPr>
            <p:ph type="body" idx="1"/>
          </p:nvPr>
        </p:nvSpPr>
        <p:spPr bwMode="auto">
          <a:xfrm>
            <a:off x="457200" y="1600200"/>
            <a:ext cx="8229600" cy="45307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pl-PL" altLang="en-US" smtClean="0"/>
              <a:t>Kliknij, aby edytować style wzorca tekstu</a:t>
            </a:r>
          </a:p>
          <a:p>
            <a:pPr lvl="1"/>
            <a:r>
              <a:rPr lang="pl-PL" altLang="en-US" smtClean="0"/>
              <a:t>Drugi poziom</a:t>
            </a:r>
          </a:p>
          <a:p>
            <a:pPr lvl="2"/>
            <a:r>
              <a:rPr lang="pl-PL" altLang="en-US" smtClean="0"/>
              <a:t>Trzeci poziom</a:t>
            </a:r>
          </a:p>
          <a:p>
            <a:pPr lvl="3"/>
            <a:r>
              <a:rPr lang="pl-PL" altLang="en-US" smtClean="0"/>
              <a:t>Czwarty poziom</a:t>
            </a:r>
          </a:p>
          <a:p>
            <a:pPr lvl="4"/>
            <a:r>
              <a:rPr lang="pl-PL" altLang="en-US" smtClean="0"/>
              <a:t>Piąty poziom</a:t>
            </a:r>
          </a:p>
        </p:txBody>
      </p:sp>
      <p:sp>
        <p:nvSpPr>
          <p:cNvPr id="41988" name="Rectangle 4"/>
          <p:cNvSpPr>
            <a:spLocks noGrp="1" noChangeArrowheads="1"/>
          </p:cNvSpPr>
          <p:nvPr>
            <p:ph type="dt" sz="half" idx="2"/>
          </p:nvPr>
        </p:nvSpPr>
        <p:spPr bwMode="auto">
          <a:xfrm>
            <a:off x="457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smtClean="0">
                <a:latin typeface="+mj-lt"/>
              </a:defRPr>
            </a:lvl1pPr>
          </a:lstStyle>
          <a:p>
            <a:pPr>
              <a:defRPr/>
            </a:pPr>
            <a:endParaRPr lang="pl-PL" altLang="en-US"/>
          </a:p>
        </p:txBody>
      </p:sp>
      <p:sp>
        <p:nvSpPr>
          <p:cNvPr id="4198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smtClean="0">
                <a:latin typeface="+mj-lt"/>
              </a:defRPr>
            </a:lvl1pPr>
          </a:lstStyle>
          <a:p>
            <a:pPr>
              <a:defRPr/>
            </a:pPr>
            <a:endParaRPr lang="pl-PL" altLang="en-US"/>
          </a:p>
        </p:txBody>
      </p:sp>
      <p:sp>
        <p:nvSpPr>
          <p:cNvPr id="41990" name="Rectangle 6"/>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smtClean="0">
                <a:latin typeface="+mj-lt"/>
              </a:defRPr>
            </a:lvl1pPr>
          </a:lstStyle>
          <a:p>
            <a:pPr>
              <a:defRPr/>
            </a:pPr>
            <a:fld id="{400D017F-76CC-453C-B746-844A43893DF5}" type="slidenum">
              <a:rPr lang="pl-PL" altLang="en-US"/>
              <a:pPr>
                <a:defRPr/>
              </a:pPr>
              <a:t>‹#›</a:t>
            </a:fld>
            <a:endParaRPr lang="pl-PL" altLang="en-US"/>
          </a:p>
        </p:txBody>
      </p:sp>
      <p:sp>
        <p:nvSpPr>
          <p:cNvPr id="41991" name="Freeform 7"/>
          <p:cNvSpPr>
            <a:spLocks noChangeArrowheads="1"/>
          </p:cNvSpPr>
          <p:nvPr/>
        </p:nvSpPr>
        <p:spPr bwMode="auto">
          <a:xfrm>
            <a:off x="381000" y="228600"/>
            <a:ext cx="8229600" cy="6096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19050" cap="flat" cmpd="sng">
            <a:solidFill>
              <a:schemeClr val="accent1"/>
            </a:solidFill>
            <a:prstDash val="solid"/>
            <a:miter lim="800000"/>
            <a:headEnd/>
            <a:tailEnd/>
          </a:ln>
        </p:spPr>
        <p:txBody>
          <a:bodyPr/>
          <a:lstStyle/>
          <a:p>
            <a:pPr>
              <a:defRPr/>
            </a:pPr>
            <a:endParaRPr lang="pl-PL"/>
          </a:p>
        </p:txBody>
      </p:sp>
      <p:sp>
        <p:nvSpPr>
          <p:cNvPr id="41992" name="Line 8"/>
          <p:cNvSpPr>
            <a:spLocks noChangeShapeType="1"/>
          </p:cNvSpPr>
          <p:nvPr/>
        </p:nvSpPr>
        <p:spPr bwMode="auto">
          <a:xfrm>
            <a:off x="457200" y="6172200"/>
            <a:ext cx="8229600" cy="0"/>
          </a:xfrm>
          <a:prstGeom prst="line">
            <a:avLst/>
          </a:prstGeom>
          <a:noFill/>
          <a:ln w="19050">
            <a:solidFill>
              <a:schemeClr val="accent1"/>
            </a:solidFill>
            <a:round/>
            <a:headEnd/>
            <a:tailEnd/>
          </a:ln>
          <a:effectLst/>
        </p:spPr>
        <p:txBody>
          <a:bodyPr/>
          <a:lstStyle/>
          <a:p>
            <a:pPr>
              <a:defRPr/>
            </a:pPr>
            <a:endParaRPr lang="pl-PL"/>
          </a:p>
        </p:txBody>
      </p:sp>
    </p:spTree>
  </p:cSld>
  <p:clrMap bg1="lt1" tx1="dk1" bg2="lt2" tx2="dk2" accent1="accent1" accent2="accent2" accent3="accent3" accent4="accent4" accent5="accent5" accent6="accent6" hlink="hlink" folHlink="folHlink"/>
  <p:sldLayoutIdLst>
    <p:sldLayoutId id="2147483703" r:id="rId1"/>
    <p:sldLayoutId id="2147483693" r:id="rId2"/>
    <p:sldLayoutId id="2147483694" r:id="rId3"/>
    <p:sldLayoutId id="2147483695" r:id="rId4"/>
    <p:sldLayoutId id="2147483696" r:id="rId5"/>
    <p:sldLayoutId id="2147483697" r:id="rId6"/>
    <p:sldLayoutId id="2147483698" r:id="rId7"/>
    <p:sldLayoutId id="2147483699" r:id="rId8"/>
    <p:sldLayoutId id="2147483700" r:id="rId9"/>
    <p:sldLayoutId id="2147483701" r:id="rId10"/>
    <p:sldLayoutId id="2147483702" r:id="rId11"/>
  </p:sldLayoutIdLst>
  <p:timing>
    <p:tnLst>
      <p:par>
        <p:cTn id="1" dur="indefinite" restart="never" nodeType="tmRoot"/>
      </p:par>
    </p:tnLst>
  </p:timing>
  <p:txStyles>
    <p:titleStyle>
      <a:lvl1pPr algn="l" rtl="0" eaLnBrk="0" fontAlgn="base" hangingPunct="0">
        <a:spcBef>
          <a:spcPct val="0"/>
        </a:spcBef>
        <a:spcAft>
          <a:spcPct val="0"/>
        </a:spcAft>
        <a:defRPr sz="4200">
          <a:solidFill>
            <a:schemeClr val="tx2"/>
          </a:solidFill>
          <a:latin typeface="+mj-lt"/>
          <a:ea typeface="+mj-ea"/>
          <a:cs typeface="+mj-cs"/>
        </a:defRPr>
      </a:lvl1pPr>
      <a:lvl2pPr algn="l" rtl="0" eaLnBrk="0" fontAlgn="base" hangingPunct="0">
        <a:spcBef>
          <a:spcPct val="0"/>
        </a:spcBef>
        <a:spcAft>
          <a:spcPct val="0"/>
        </a:spcAft>
        <a:defRPr sz="4200">
          <a:solidFill>
            <a:schemeClr val="tx2"/>
          </a:solidFill>
          <a:latin typeface="Garamond" pitchFamily="18" charset="0"/>
        </a:defRPr>
      </a:lvl2pPr>
      <a:lvl3pPr algn="l" rtl="0" eaLnBrk="0" fontAlgn="base" hangingPunct="0">
        <a:spcBef>
          <a:spcPct val="0"/>
        </a:spcBef>
        <a:spcAft>
          <a:spcPct val="0"/>
        </a:spcAft>
        <a:defRPr sz="4200">
          <a:solidFill>
            <a:schemeClr val="tx2"/>
          </a:solidFill>
          <a:latin typeface="Garamond" pitchFamily="18" charset="0"/>
        </a:defRPr>
      </a:lvl3pPr>
      <a:lvl4pPr algn="l" rtl="0" eaLnBrk="0" fontAlgn="base" hangingPunct="0">
        <a:spcBef>
          <a:spcPct val="0"/>
        </a:spcBef>
        <a:spcAft>
          <a:spcPct val="0"/>
        </a:spcAft>
        <a:defRPr sz="4200">
          <a:solidFill>
            <a:schemeClr val="tx2"/>
          </a:solidFill>
          <a:latin typeface="Garamond" pitchFamily="18" charset="0"/>
        </a:defRPr>
      </a:lvl4pPr>
      <a:lvl5pPr algn="l" rtl="0" eaLnBrk="0" fontAlgn="base" hangingPunct="0">
        <a:spcBef>
          <a:spcPct val="0"/>
        </a:spcBef>
        <a:spcAft>
          <a:spcPct val="0"/>
        </a:spcAft>
        <a:defRPr sz="4200">
          <a:solidFill>
            <a:schemeClr val="tx2"/>
          </a:solidFill>
          <a:latin typeface="Garamond" pitchFamily="18" charset="0"/>
        </a:defRPr>
      </a:lvl5pPr>
      <a:lvl6pPr marL="457200" algn="l" rtl="0" fontAlgn="base">
        <a:spcBef>
          <a:spcPct val="0"/>
        </a:spcBef>
        <a:spcAft>
          <a:spcPct val="0"/>
        </a:spcAft>
        <a:defRPr sz="4200">
          <a:solidFill>
            <a:schemeClr val="tx2"/>
          </a:solidFill>
          <a:latin typeface="Garamond" pitchFamily="18" charset="0"/>
        </a:defRPr>
      </a:lvl6pPr>
      <a:lvl7pPr marL="914400" algn="l" rtl="0" fontAlgn="base">
        <a:spcBef>
          <a:spcPct val="0"/>
        </a:spcBef>
        <a:spcAft>
          <a:spcPct val="0"/>
        </a:spcAft>
        <a:defRPr sz="4200">
          <a:solidFill>
            <a:schemeClr val="tx2"/>
          </a:solidFill>
          <a:latin typeface="Garamond" pitchFamily="18" charset="0"/>
        </a:defRPr>
      </a:lvl7pPr>
      <a:lvl8pPr marL="1371600" algn="l" rtl="0" fontAlgn="base">
        <a:spcBef>
          <a:spcPct val="0"/>
        </a:spcBef>
        <a:spcAft>
          <a:spcPct val="0"/>
        </a:spcAft>
        <a:defRPr sz="4200">
          <a:solidFill>
            <a:schemeClr val="tx2"/>
          </a:solidFill>
          <a:latin typeface="Garamond" pitchFamily="18" charset="0"/>
        </a:defRPr>
      </a:lvl8pPr>
      <a:lvl9pPr marL="1828800" algn="l" rtl="0" fontAlgn="base">
        <a:spcBef>
          <a:spcPct val="0"/>
        </a:spcBef>
        <a:spcAft>
          <a:spcPct val="0"/>
        </a:spcAft>
        <a:defRPr sz="42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30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6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2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sz="2000">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defRPr>
      </a:lvl9pPr>
    </p:bodyStyle>
    <p:other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3075" name="Text Box 4"/>
          <p:cNvSpPr txBox="1">
            <a:spLocks noChangeArrowheads="1"/>
          </p:cNvSpPr>
          <p:nvPr/>
        </p:nvSpPr>
        <p:spPr bwMode="auto">
          <a:xfrm>
            <a:off x="827088" y="1484313"/>
            <a:ext cx="7777162" cy="457200"/>
          </a:xfrm>
          <a:prstGeom prst="rect">
            <a:avLst/>
          </a:prstGeom>
          <a:noFill/>
          <a:ln w="9525">
            <a:noFill/>
            <a:miter lim="800000"/>
            <a:headEnd/>
            <a:tailEnd/>
          </a:ln>
        </p:spPr>
        <p:txBody>
          <a:bodyPr>
            <a:spAutoFit/>
          </a:bodyPr>
          <a:lstStyle/>
          <a:p>
            <a:pPr>
              <a:spcBef>
                <a:spcPct val="50000"/>
              </a:spcBef>
            </a:pPr>
            <a:r>
              <a:rPr lang="pl-PL" sz="2400" b="1"/>
              <a:t>Art.128 K.p.</a:t>
            </a:r>
          </a:p>
        </p:txBody>
      </p:sp>
      <p:sp>
        <p:nvSpPr>
          <p:cNvPr id="3076" name="Rectangle 5"/>
          <p:cNvSpPr>
            <a:spLocks noGrp="1" noChangeArrowheads="1"/>
          </p:cNvSpPr>
          <p:nvPr>
            <p:ph type="subTitle" idx="1"/>
          </p:nvPr>
        </p:nvSpPr>
        <p:spPr>
          <a:xfrm>
            <a:off x="755650" y="2276475"/>
            <a:ext cx="7848600" cy="4176713"/>
          </a:xfrm>
          <a:solidFill>
            <a:schemeClr val="bg1"/>
          </a:solidFill>
        </p:spPr>
        <p:txBody>
          <a:bodyPr/>
          <a:lstStyle/>
          <a:p>
            <a:pPr marL="533400" indent="-533400" eaLnBrk="1" hangingPunct="1">
              <a:lnSpc>
                <a:spcPct val="150000"/>
              </a:lnSpc>
            </a:pPr>
            <a:r>
              <a:rPr lang="pl-PL" sz="2200" smtClean="0"/>
              <a:t>Czasem pracy jest czas, w którym pracownik  pozostaje </a:t>
            </a:r>
            <a:br>
              <a:rPr lang="pl-PL" sz="2200" smtClean="0"/>
            </a:br>
            <a:r>
              <a:rPr lang="pl-PL" sz="2200" smtClean="0"/>
              <a:t>w dyspozycji pracodawcy w zakładzie pracy lub w innym miejscu wyznaczonym  do wykonywania pracy,</a:t>
            </a:r>
          </a:p>
          <a:p>
            <a:pPr marL="533400" indent="-533400" eaLnBrk="1" hangingPunct="1">
              <a:lnSpc>
                <a:spcPct val="150000"/>
              </a:lnSpc>
            </a:pPr>
            <a:endParaRPr lang="pl-PL" sz="2200" smtClean="0"/>
          </a:p>
          <a:p>
            <a:pPr marL="533400" indent="-533400" eaLnBrk="1" hangingPunct="1">
              <a:lnSpc>
                <a:spcPct val="150000"/>
              </a:lnSpc>
            </a:pPr>
            <a:r>
              <a:rPr lang="pl-PL" sz="2200" smtClean="0"/>
              <a:t>W dyspozycji pracodawcy pozostaje ten pracownik, który nie jest związany innymi stosunkami prawnymi uniemożliwiającymi mu wykonywanie pracy na rzecz danego pracodawcy,</a:t>
            </a:r>
            <a:endParaRPr lang="pl-PL" sz="2200" b="1" smtClean="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ctrTitle"/>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12291" name="Text Box 4"/>
          <p:cNvSpPr txBox="1">
            <a:spLocks noChangeArrowheads="1"/>
          </p:cNvSpPr>
          <p:nvPr/>
        </p:nvSpPr>
        <p:spPr bwMode="auto">
          <a:xfrm>
            <a:off x="827088" y="1484313"/>
            <a:ext cx="7777162" cy="457200"/>
          </a:xfrm>
          <a:prstGeom prst="rect">
            <a:avLst/>
          </a:prstGeom>
          <a:noFill/>
          <a:ln w="9525">
            <a:noFill/>
            <a:miter lim="800000"/>
            <a:headEnd/>
            <a:tailEnd/>
          </a:ln>
        </p:spPr>
        <p:txBody>
          <a:bodyPr>
            <a:spAutoFit/>
          </a:bodyPr>
          <a:lstStyle/>
          <a:p>
            <a:pPr>
              <a:spcBef>
                <a:spcPct val="50000"/>
              </a:spcBef>
            </a:pPr>
            <a:r>
              <a:rPr lang="pl-PL" sz="2400" b="1"/>
              <a:t>Art.128 K.p. definicje:</a:t>
            </a:r>
          </a:p>
        </p:txBody>
      </p:sp>
      <p:sp>
        <p:nvSpPr>
          <p:cNvPr id="12292" name="Rectangle 5"/>
          <p:cNvSpPr>
            <a:spLocks noGrp="1" noChangeArrowheads="1"/>
          </p:cNvSpPr>
          <p:nvPr>
            <p:ph type="subTitle" idx="1"/>
          </p:nvPr>
        </p:nvSpPr>
        <p:spPr>
          <a:xfrm>
            <a:off x="755650" y="2276475"/>
            <a:ext cx="7848600" cy="4176713"/>
          </a:xfrm>
          <a:solidFill>
            <a:schemeClr val="bg1"/>
          </a:solidFill>
        </p:spPr>
        <p:txBody>
          <a:bodyPr/>
          <a:lstStyle/>
          <a:p>
            <a:pPr marL="533400" indent="-533400" eaLnBrk="1" hangingPunct="1">
              <a:lnSpc>
                <a:spcPct val="150000"/>
              </a:lnSpc>
            </a:pPr>
            <a:r>
              <a:rPr lang="pl-PL" sz="2200" b="1" smtClean="0"/>
              <a:t>Doba pracownicza</a:t>
            </a:r>
            <a:r>
              <a:rPr lang="pl-PL" sz="2200" smtClean="0"/>
              <a:t> </a:t>
            </a:r>
          </a:p>
          <a:p>
            <a:pPr marL="533400" indent="-533400" eaLnBrk="1" hangingPunct="1">
              <a:lnSpc>
                <a:spcPct val="150000"/>
              </a:lnSpc>
            </a:pPr>
            <a:r>
              <a:rPr lang="pl-PL" sz="2200" smtClean="0"/>
              <a:t>	to kolejne 24 godziny rozpoczynające się w godzinie podjęcia przez pracownika pracy u danego pracodawcy, zgodnie z obowiązującym rozkładem czasu pracy, występujące w sposobi powtarzalny, bez przerwy przez okres rozliczeniowy, służące dla celów rozliczania czasu pracy zgodnie z art. 128 § 3 pkt l K.p. </a:t>
            </a:r>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p:cNvSpPr>
            <a:spLocks noGrp="1" noChangeArrowheads="1"/>
          </p:cNvSpPr>
          <p:nvPr>
            <p:ph type="ctrTitle" idx="4294967295"/>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117763" name="Text Box 4"/>
          <p:cNvSpPr txBox="1">
            <a:spLocks noChangeArrowheads="1"/>
          </p:cNvSpPr>
          <p:nvPr/>
        </p:nvSpPr>
        <p:spPr bwMode="auto">
          <a:xfrm>
            <a:off x="755650" y="1341438"/>
            <a:ext cx="7777163" cy="457200"/>
          </a:xfrm>
          <a:prstGeom prst="rect">
            <a:avLst/>
          </a:prstGeom>
          <a:noFill/>
          <a:ln w="9525">
            <a:noFill/>
            <a:miter lim="800000"/>
            <a:headEnd/>
            <a:tailEnd/>
          </a:ln>
        </p:spPr>
        <p:txBody>
          <a:bodyPr>
            <a:spAutoFit/>
          </a:bodyPr>
          <a:lstStyle/>
          <a:p>
            <a:pPr>
              <a:spcBef>
                <a:spcPct val="50000"/>
              </a:spcBef>
            </a:pPr>
            <a:r>
              <a:rPr lang="pl-PL" sz="2400" b="1"/>
              <a:t> Art.149 (Ewidencja czasu pracy)</a:t>
            </a:r>
          </a:p>
        </p:txBody>
      </p:sp>
      <p:sp>
        <p:nvSpPr>
          <p:cNvPr id="117764" name="Rectangle 5"/>
          <p:cNvSpPr>
            <a:spLocks noGrp="1" noChangeArrowheads="1"/>
          </p:cNvSpPr>
          <p:nvPr>
            <p:ph type="subTitle" idx="4294967295"/>
          </p:nvPr>
        </p:nvSpPr>
        <p:spPr>
          <a:xfrm>
            <a:off x="755650" y="1989138"/>
            <a:ext cx="7777163" cy="4464050"/>
          </a:xfrm>
          <a:solidFill>
            <a:schemeClr val="bg1"/>
          </a:solidFill>
        </p:spPr>
        <p:txBody>
          <a:bodyPr/>
          <a:lstStyle/>
          <a:p>
            <a:pPr marL="533400" indent="-533400" eaLnBrk="1" hangingPunct="1">
              <a:lnSpc>
                <a:spcPct val="150000"/>
              </a:lnSpc>
              <a:buFontTx/>
              <a:buChar char="•"/>
            </a:pPr>
            <a:r>
              <a:rPr lang="pl-PL" sz="2200" smtClean="0"/>
              <a:t>pracę w godzinach  nadliczbowych,</a:t>
            </a:r>
          </a:p>
          <a:p>
            <a:pPr marL="533400" indent="-533400" eaLnBrk="1" hangingPunct="1">
              <a:lnSpc>
                <a:spcPct val="150000"/>
              </a:lnSpc>
              <a:buFontTx/>
              <a:buChar char="•"/>
            </a:pPr>
            <a:r>
              <a:rPr lang="pl-PL" sz="2200" smtClean="0"/>
              <a:t>pracę w dniu wolnym od pracy,</a:t>
            </a:r>
          </a:p>
          <a:p>
            <a:pPr marL="533400" indent="-533400" eaLnBrk="1" hangingPunct="1">
              <a:lnSpc>
                <a:spcPct val="150000"/>
              </a:lnSpc>
              <a:buFontTx/>
              <a:buChar char="•"/>
            </a:pPr>
            <a:r>
              <a:rPr lang="pl-PL" sz="2200" smtClean="0"/>
              <a:t>okres pełnionego dyżury,</a:t>
            </a:r>
          </a:p>
          <a:p>
            <a:pPr marL="533400" indent="-533400" eaLnBrk="1" hangingPunct="1">
              <a:lnSpc>
                <a:spcPct val="150000"/>
              </a:lnSpc>
              <a:buFontTx/>
              <a:buChar char="•"/>
            </a:pPr>
            <a:r>
              <a:rPr lang="pl-PL" sz="2200" smtClean="0"/>
              <a:t>okres urlopu,</a:t>
            </a:r>
          </a:p>
          <a:p>
            <a:pPr marL="533400" indent="-533400" eaLnBrk="1" hangingPunct="1">
              <a:lnSpc>
                <a:spcPct val="150000"/>
              </a:lnSpc>
              <a:buFontTx/>
              <a:buChar char="•"/>
            </a:pPr>
            <a:r>
              <a:rPr lang="pl-PL" sz="2200" smtClean="0"/>
              <a:t>okres zwolnienia od pracy,</a:t>
            </a:r>
          </a:p>
          <a:p>
            <a:pPr marL="533400" indent="-533400" eaLnBrk="1" hangingPunct="1">
              <a:lnSpc>
                <a:spcPct val="150000"/>
              </a:lnSpc>
              <a:buFontTx/>
              <a:buChar char="•"/>
            </a:pPr>
            <a:r>
              <a:rPr lang="pl-PL" sz="2200" smtClean="0"/>
              <a:t>okres usprawiedliwionej i nieusprawiedliwionej nieobecności w pracy.</a:t>
            </a:r>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ChangeArrowheads="1"/>
          </p:cNvSpPr>
          <p:nvPr>
            <p:ph type="ctrTitle" idx="4294967295"/>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118787" name="Text Box 4"/>
          <p:cNvSpPr txBox="1">
            <a:spLocks noChangeArrowheads="1"/>
          </p:cNvSpPr>
          <p:nvPr/>
        </p:nvSpPr>
        <p:spPr bwMode="auto">
          <a:xfrm>
            <a:off x="755650" y="1341438"/>
            <a:ext cx="7777163" cy="457200"/>
          </a:xfrm>
          <a:prstGeom prst="rect">
            <a:avLst/>
          </a:prstGeom>
          <a:noFill/>
          <a:ln w="9525">
            <a:noFill/>
            <a:miter lim="800000"/>
            <a:headEnd/>
            <a:tailEnd/>
          </a:ln>
        </p:spPr>
        <p:txBody>
          <a:bodyPr>
            <a:spAutoFit/>
          </a:bodyPr>
          <a:lstStyle/>
          <a:p>
            <a:pPr>
              <a:spcBef>
                <a:spcPct val="50000"/>
              </a:spcBef>
            </a:pPr>
            <a:r>
              <a:rPr lang="pl-PL" sz="2400" b="1"/>
              <a:t> Art.149 (Ewidencja czasu pracy)</a:t>
            </a:r>
          </a:p>
        </p:txBody>
      </p:sp>
      <p:sp>
        <p:nvSpPr>
          <p:cNvPr id="118788" name="Rectangle 5"/>
          <p:cNvSpPr>
            <a:spLocks noGrp="1" noChangeArrowheads="1"/>
          </p:cNvSpPr>
          <p:nvPr>
            <p:ph type="subTitle" idx="4294967295"/>
          </p:nvPr>
        </p:nvSpPr>
        <p:spPr>
          <a:xfrm>
            <a:off x="755650" y="1989138"/>
            <a:ext cx="7777163" cy="4464050"/>
          </a:xfrm>
          <a:solidFill>
            <a:schemeClr val="bg1"/>
          </a:solidFill>
        </p:spPr>
        <p:txBody>
          <a:bodyPr/>
          <a:lstStyle/>
          <a:p>
            <a:pPr marL="533400" indent="-533400" eaLnBrk="1" hangingPunct="1">
              <a:lnSpc>
                <a:spcPct val="150000"/>
              </a:lnSpc>
              <a:buFont typeface="Wingdings" pitchFamily="2" charset="2"/>
              <a:buNone/>
            </a:pPr>
            <a:r>
              <a:rPr lang="pl-PL" sz="2100" smtClean="0"/>
              <a:t>4.	Obowiązek prowadzenia  ewidencji czasu pracy dotyczy wszystkich pracowników, nie wyłączając osób zatrudnionych w zadaniowym systemie czasu pracy. W stosunku do tych pracowników art.149§ 2 Kodeksu pracy wyłącza jedynie odnotowywanie godzin pracy, co jest w tym systemie rzeczą zupełnie zrozumiałą.</a:t>
            </a:r>
          </a:p>
          <a:p>
            <a:pPr marL="533400" indent="-533400" eaLnBrk="1" hangingPunct="1">
              <a:lnSpc>
                <a:spcPct val="150000"/>
              </a:lnSpc>
              <a:buFont typeface="Wingdings" pitchFamily="2" charset="2"/>
              <a:buNone/>
            </a:pPr>
            <a:r>
              <a:rPr lang="pl-PL" sz="2100" smtClean="0"/>
              <a:t>Zgodnie z art.149 § 1 zdanie 2 Kodeksu pracy pracodawca ma obowiązek, na żądanie pracownika, udostępnić mu ewidencję czasu pracy.</a:t>
            </a:r>
          </a:p>
        </p:txBody>
      </p:sp>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p:cNvSpPr>
            <a:spLocks noGrp="1" noChangeArrowheads="1"/>
          </p:cNvSpPr>
          <p:nvPr>
            <p:ph type="ctrTitle" idx="4294967295"/>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119811" name="Text Box 4"/>
          <p:cNvSpPr txBox="1">
            <a:spLocks noChangeArrowheads="1"/>
          </p:cNvSpPr>
          <p:nvPr/>
        </p:nvSpPr>
        <p:spPr bwMode="auto">
          <a:xfrm>
            <a:off x="755650" y="1341438"/>
            <a:ext cx="7777163" cy="457200"/>
          </a:xfrm>
          <a:prstGeom prst="rect">
            <a:avLst/>
          </a:prstGeom>
          <a:noFill/>
          <a:ln w="9525">
            <a:noFill/>
            <a:miter lim="800000"/>
            <a:headEnd/>
            <a:tailEnd/>
          </a:ln>
        </p:spPr>
        <p:txBody>
          <a:bodyPr>
            <a:spAutoFit/>
          </a:bodyPr>
          <a:lstStyle/>
          <a:p>
            <a:pPr>
              <a:spcBef>
                <a:spcPct val="50000"/>
              </a:spcBef>
            </a:pPr>
            <a:r>
              <a:rPr lang="pl-PL" sz="2400" b="1"/>
              <a:t>Art.150 (Wprowadzanie systemów czasu pracy)</a:t>
            </a:r>
          </a:p>
        </p:txBody>
      </p:sp>
      <p:sp>
        <p:nvSpPr>
          <p:cNvPr id="119812" name="Rectangle 5"/>
          <p:cNvSpPr>
            <a:spLocks noGrp="1" noChangeArrowheads="1"/>
          </p:cNvSpPr>
          <p:nvPr>
            <p:ph type="subTitle" idx="4294967295"/>
          </p:nvPr>
        </p:nvSpPr>
        <p:spPr>
          <a:xfrm>
            <a:off x="755650" y="1989138"/>
            <a:ext cx="7777163" cy="4464050"/>
          </a:xfrm>
          <a:solidFill>
            <a:schemeClr val="bg1"/>
          </a:solidFill>
        </p:spPr>
        <p:txBody>
          <a:bodyPr/>
          <a:lstStyle/>
          <a:p>
            <a:pPr marL="533400" indent="-533400" eaLnBrk="1" hangingPunct="1">
              <a:lnSpc>
                <a:spcPct val="150000"/>
              </a:lnSpc>
              <a:buFont typeface="Wingdings" pitchFamily="2" charset="2"/>
              <a:buNone/>
            </a:pPr>
            <a:r>
              <a:rPr lang="pl-PL" sz="2200" smtClean="0"/>
              <a:t>1.	Zgodnie z art.150 Kodeksu pracy w układzie zbiorowym pracy lub w regulaminie pracy albo w obwieszczeniu określa się rozkłady czasu pracy:</a:t>
            </a:r>
          </a:p>
          <a:p>
            <a:pPr marL="533400" indent="-533400" eaLnBrk="1" hangingPunct="1">
              <a:lnSpc>
                <a:spcPct val="150000"/>
              </a:lnSpc>
              <a:buFont typeface="Wingdings" pitchFamily="2" charset="2"/>
              <a:buNone/>
            </a:pPr>
            <a:r>
              <a:rPr lang="pl-PL" sz="2200" smtClean="0"/>
              <a:t>5.	urzeczywistniające zasadę pięciodniowego tygodnia pracy, poprzez określenie dni wolnych od pracy (art.130 § 1 pkt 1 w związku z art.129 § 1 Kodeksu pracy)</a:t>
            </a:r>
          </a:p>
          <a:p>
            <a:pPr marL="533400" indent="-533400" eaLnBrk="1" hangingPunct="1">
              <a:lnSpc>
                <a:spcPct val="150000"/>
              </a:lnSpc>
              <a:buFont typeface="Wingdings" pitchFamily="2" charset="2"/>
              <a:buNone/>
            </a:pPr>
            <a:r>
              <a:rPr lang="pl-PL" sz="2200" smtClean="0"/>
              <a:t>6.	przy przedłużonej normie dobowej do 12 godzin na dobę (art.135 Kodeksu pracy)</a:t>
            </a:r>
          </a:p>
        </p:txBody>
      </p:sp>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2"/>
          <p:cNvSpPr>
            <a:spLocks noGrp="1" noChangeArrowheads="1"/>
          </p:cNvSpPr>
          <p:nvPr>
            <p:ph type="ctrTitle" idx="4294967295"/>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171011" name="Text Box 4"/>
          <p:cNvSpPr txBox="1">
            <a:spLocks noChangeArrowheads="1"/>
          </p:cNvSpPr>
          <p:nvPr/>
        </p:nvSpPr>
        <p:spPr bwMode="auto">
          <a:xfrm>
            <a:off x="755650" y="1341438"/>
            <a:ext cx="7777163" cy="457200"/>
          </a:xfrm>
          <a:prstGeom prst="rect">
            <a:avLst/>
          </a:prstGeom>
          <a:noFill/>
          <a:ln w="9525">
            <a:noFill/>
            <a:miter lim="800000"/>
            <a:headEnd/>
            <a:tailEnd/>
          </a:ln>
        </p:spPr>
        <p:txBody>
          <a:bodyPr>
            <a:spAutoFit/>
          </a:bodyPr>
          <a:lstStyle/>
          <a:p>
            <a:pPr>
              <a:spcBef>
                <a:spcPct val="50000"/>
              </a:spcBef>
            </a:pPr>
            <a:r>
              <a:rPr lang="pl-PL" sz="2400" b="1"/>
              <a:t>Art.150 (Wprowadzanie systemów czasu pracy)</a:t>
            </a:r>
          </a:p>
        </p:txBody>
      </p:sp>
      <p:sp>
        <p:nvSpPr>
          <p:cNvPr id="171012" name="Rectangle 5"/>
          <p:cNvSpPr>
            <a:spLocks noGrp="1" noChangeArrowheads="1"/>
          </p:cNvSpPr>
          <p:nvPr>
            <p:ph type="subTitle" idx="4294967295"/>
          </p:nvPr>
        </p:nvSpPr>
        <p:spPr>
          <a:xfrm>
            <a:off x="755650" y="1989138"/>
            <a:ext cx="8208963" cy="4679950"/>
          </a:xfrm>
          <a:solidFill>
            <a:schemeClr val="bg1"/>
          </a:solidFill>
        </p:spPr>
        <p:txBody>
          <a:bodyPr/>
          <a:lstStyle/>
          <a:p>
            <a:pPr marL="533400" indent="-533400" eaLnBrk="1" hangingPunct="1">
              <a:lnSpc>
                <a:spcPct val="150000"/>
              </a:lnSpc>
              <a:buFont typeface="Wingdings" pitchFamily="2" charset="2"/>
              <a:buNone/>
            </a:pPr>
            <a:r>
              <a:rPr lang="pl-PL" sz="2000" smtClean="0"/>
              <a:t>7.	przy przedłużonej  normie dobowej do 16 godzin na dobę (art.136 Kodeksu pracy)</a:t>
            </a:r>
          </a:p>
          <a:p>
            <a:pPr marL="533400" indent="-533400" eaLnBrk="1" hangingPunct="1">
              <a:lnSpc>
                <a:spcPct val="150000"/>
              </a:lnSpc>
              <a:buFont typeface="Wingdings" pitchFamily="2" charset="2"/>
              <a:buNone/>
            </a:pPr>
            <a:r>
              <a:rPr lang="pl-PL" sz="2000" smtClean="0"/>
              <a:t>8.	przy przedłużonej normie dobowej do 24 godzin (art.137 Kodeksu pracy)</a:t>
            </a:r>
          </a:p>
          <a:p>
            <a:pPr marL="533400" indent="-533400" eaLnBrk="1" hangingPunct="1">
              <a:lnSpc>
                <a:spcPct val="150000"/>
              </a:lnSpc>
              <a:buFont typeface="Wingdings" pitchFamily="2" charset="2"/>
              <a:buNone/>
            </a:pPr>
            <a:r>
              <a:rPr lang="pl-PL" sz="2000" smtClean="0"/>
              <a:t>9.	w ruchu ciągłym (art.138 Kodeksu pracy)</a:t>
            </a:r>
          </a:p>
          <a:p>
            <a:pPr marL="533400" indent="-533400" eaLnBrk="1" hangingPunct="1">
              <a:lnSpc>
                <a:spcPct val="150000"/>
              </a:lnSpc>
              <a:buFont typeface="Wingdings" pitchFamily="2" charset="2"/>
              <a:buNone/>
            </a:pPr>
            <a:r>
              <a:rPr lang="pl-PL" sz="2000" smtClean="0"/>
              <a:t>10.	w systemie skróconego tygodnia pracy (art.143 Kodeksu pracy)</a:t>
            </a:r>
          </a:p>
          <a:p>
            <a:pPr marL="533400" indent="-533400" eaLnBrk="1" hangingPunct="1">
              <a:lnSpc>
                <a:spcPct val="150000"/>
              </a:lnSpc>
              <a:buFont typeface="Wingdings" pitchFamily="2" charset="2"/>
              <a:buNone/>
            </a:pPr>
            <a:r>
              <a:rPr lang="pl-PL" sz="2000" smtClean="0"/>
              <a:t>11.	w weekendowym systemie czasu pracy (art.144 Kodeksu pracy).</a:t>
            </a:r>
          </a:p>
          <a:p>
            <a:pPr marL="533400" indent="-533400" eaLnBrk="1" hangingPunct="1">
              <a:lnSpc>
                <a:spcPct val="150000"/>
              </a:lnSpc>
              <a:buFont typeface="Wingdings" pitchFamily="2" charset="2"/>
              <a:buNone/>
            </a:pPr>
            <a:r>
              <a:rPr lang="pl-PL" sz="2000" smtClean="0"/>
              <a:t>dniowego tygodnia pracy.</a:t>
            </a:r>
          </a:p>
        </p:txBody>
      </p:sp>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Rectangle 2"/>
          <p:cNvSpPr>
            <a:spLocks noGrp="1" noChangeArrowheads="1"/>
          </p:cNvSpPr>
          <p:nvPr>
            <p:ph type="ctrTitle" idx="4294967295"/>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172035" name="Text Box 4"/>
          <p:cNvSpPr txBox="1">
            <a:spLocks noChangeArrowheads="1"/>
          </p:cNvSpPr>
          <p:nvPr/>
        </p:nvSpPr>
        <p:spPr bwMode="auto">
          <a:xfrm>
            <a:off x="755650" y="1341438"/>
            <a:ext cx="7777163" cy="457200"/>
          </a:xfrm>
          <a:prstGeom prst="rect">
            <a:avLst/>
          </a:prstGeom>
          <a:noFill/>
          <a:ln w="9525">
            <a:noFill/>
            <a:miter lim="800000"/>
            <a:headEnd/>
            <a:tailEnd/>
          </a:ln>
        </p:spPr>
        <p:txBody>
          <a:bodyPr>
            <a:spAutoFit/>
          </a:bodyPr>
          <a:lstStyle/>
          <a:p>
            <a:pPr>
              <a:spcBef>
                <a:spcPct val="50000"/>
              </a:spcBef>
            </a:pPr>
            <a:r>
              <a:rPr lang="pl-PL" sz="2400" b="1"/>
              <a:t>Art.150 (Wprowadzanie systemów czasu pracy)</a:t>
            </a:r>
          </a:p>
        </p:txBody>
      </p:sp>
      <p:sp>
        <p:nvSpPr>
          <p:cNvPr id="172036" name="Rectangle 5"/>
          <p:cNvSpPr>
            <a:spLocks noGrp="1" noChangeArrowheads="1"/>
          </p:cNvSpPr>
          <p:nvPr>
            <p:ph type="subTitle" idx="4294967295"/>
          </p:nvPr>
        </p:nvSpPr>
        <p:spPr>
          <a:xfrm>
            <a:off x="755650" y="1989138"/>
            <a:ext cx="8208963" cy="4679950"/>
          </a:xfrm>
          <a:solidFill>
            <a:schemeClr val="bg1"/>
          </a:solidFill>
        </p:spPr>
        <p:txBody>
          <a:bodyPr/>
          <a:lstStyle/>
          <a:p>
            <a:pPr marL="533400" indent="-533400" eaLnBrk="1" hangingPunct="1">
              <a:lnSpc>
                <a:spcPct val="150000"/>
              </a:lnSpc>
              <a:buFont typeface="Wingdings" pitchFamily="2" charset="2"/>
              <a:buNone/>
            </a:pPr>
            <a:r>
              <a:rPr lang="pl-PL" sz="2000" smtClean="0"/>
              <a:t>2.	W podanych systemach czasu pracy rozkład czasu pracy </a:t>
            </a:r>
            <a:br>
              <a:rPr lang="pl-PL" sz="2000" smtClean="0"/>
            </a:br>
            <a:r>
              <a:rPr lang="pl-PL" sz="2000" smtClean="0"/>
              <a:t>w poszczególnych okresach rozliczeniowych musi uwzględniać odpowiednią liczbę dni wolnych od pracy z tytułu średnio</a:t>
            </a:r>
            <a:br>
              <a:rPr lang="pl-PL" sz="2000" smtClean="0"/>
            </a:br>
            <a:r>
              <a:rPr lang="pl-PL" sz="2000" smtClean="0"/>
              <a:t>5 dniowego tygodnia pracy.</a:t>
            </a:r>
          </a:p>
          <a:p>
            <a:pPr marL="533400" indent="-533400" eaLnBrk="1" hangingPunct="1">
              <a:lnSpc>
                <a:spcPct val="150000"/>
              </a:lnSpc>
              <a:buFont typeface="Wingdings" pitchFamily="2" charset="2"/>
              <a:buNone/>
            </a:pPr>
            <a:r>
              <a:rPr lang="pl-PL" sz="2000" smtClean="0"/>
              <a:t>3.	Ustalanie systemów, rozkładów i okresów rozliczeniowych zasadniczo może mieć miejsce w treści: </a:t>
            </a:r>
          </a:p>
          <a:p>
            <a:pPr marL="742950" lvl="1" indent="-285750" eaLnBrk="1" hangingPunct="1">
              <a:lnSpc>
                <a:spcPct val="150000"/>
              </a:lnSpc>
              <a:buFont typeface="Wingdings" pitchFamily="2" charset="2"/>
              <a:buChar char="§"/>
            </a:pPr>
            <a:r>
              <a:rPr lang="pl-PL" sz="1800" smtClean="0"/>
              <a:t>układu zbiorowego pracy</a:t>
            </a:r>
          </a:p>
          <a:p>
            <a:pPr marL="742950" lvl="1" indent="-285750" eaLnBrk="1" hangingPunct="1">
              <a:lnSpc>
                <a:spcPct val="150000"/>
              </a:lnSpc>
              <a:buFont typeface="Wingdings" pitchFamily="2" charset="2"/>
              <a:buChar char="§"/>
            </a:pPr>
            <a:r>
              <a:rPr lang="pl-PL" sz="1800" smtClean="0"/>
              <a:t>regulaminu pracy</a:t>
            </a:r>
          </a:p>
          <a:p>
            <a:pPr marL="742950" lvl="1" indent="-285750" eaLnBrk="1" hangingPunct="1">
              <a:lnSpc>
                <a:spcPct val="150000"/>
              </a:lnSpc>
              <a:buFont typeface="Wingdings" pitchFamily="2" charset="2"/>
              <a:buChar char="§"/>
            </a:pPr>
            <a:r>
              <a:rPr lang="pl-PL" sz="1800" smtClean="0"/>
              <a:t>obwieszczenia pracodawcy, jeśli nie jest on obowiązany posiadać regulaminu pracy i nie jest objęty u.z.p.</a:t>
            </a:r>
          </a:p>
        </p:txBody>
      </p:sp>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2"/>
          <p:cNvSpPr>
            <a:spLocks noGrp="1" noChangeArrowheads="1"/>
          </p:cNvSpPr>
          <p:nvPr>
            <p:ph type="ctrTitle" idx="4294967295"/>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173059" name="Text Box 4"/>
          <p:cNvSpPr txBox="1">
            <a:spLocks noChangeArrowheads="1"/>
          </p:cNvSpPr>
          <p:nvPr/>
        </p:nvSpPr>
        <p:spPr bwMode="auto">
          <a:xfrm>
            <a:off x="755650" y="1341438"/>
            <a:ext cx="7777163" cy="457200"/>
          </a:xfrm>
          <a:prstGeom prst="rect">
            <a:avLst/>
          </a:prstGeom>
          <a:noFill/>
          <a:ln w="9525">
            <a:noFill/>
            <a:miter lim="800000"/>
            <a:headEnd/>
            <a:tailEnd/>
          </a:ln>
        </p:spPr>
        <p:txBody>
          <a:bodyPr>
            <a:spAutoFit/>
          </a:bodyPr>
          <a:lstStyle/>
          <a:p>
            <a:pPr>
              <a:spcBef>
                <a:spcPct val="50000"/>
              </a:spcBef>
            </a:pPr>
            <a:r>
              <a:rPr lang="pl-PL" sz="2400" b="1"/>
              <a:t>Art.150 (Wprowadzanie systemów czasu pracy)</a:t>
            </a:r>
          </a:p>
        </p:txBody>
      </p:sp>
      <p:sp>
        <p:nvSpPr>
          <p:cNvPr id="173060" name="Rectangle 5"/>
          <p:cNvSpPr>
            <a:spLocks noGrp="1" noChangeArrowheads="1"/>
          </p:cNvSpPr>
          <p:nvPr>
            <p:ph type="subTitle" idx="4294967295"/>
          </p:nvPr>
        </p:nvSpPr>
        <p:spPr>
          <a:xfrm>
            <a:off x="755650" y="1989138"/>
            <a:ext cx="8208963" cy="4679950"/>
          </a:xfrm>
          <a:solidFill>
            <a:schemeClr val="bg1"/>
          </a:solidFill>
        </p:spPr>
        <p:txBody>
          <a:bodyPr/>
          <a:lstStyle/>
          <a:p>
            <a:pPr marL="533400" indent="-533400" eaLnBrk="1" hangingPunct="1">
              <a:lnSpc>
                <a:spcPct val="150000"/>
              </a:lnSpc>
              <a:buFont typeface="Wingdings" pitchFamily="2" charset="2"/>
              <a:buNone/>
            </a:pPr>
            <a:r>
              <a:rPr lang="pl-PL" sz="2000" smtClean="0"/>
              <a:t>Ustalenia powyższe u pracodawcy  gdzie funkcjonuje zakładowa organizacja związkowa muszą być z nią uzgodnione → jeżeli nie to przy wprowadzeniu okresu rozliczeniowego czasu pracy z art.129 § 2 i art.135 § 2 i § 3 Kodeksu pracy → powiadomienie inspektora pracy.</a:t>
            </a:r>
          </a:p>
          <a:p>
            <a:pPr marL="533400" indent="-533400" eaLnBrk="1" hangingPunct="1">
              <a:lnSpc>
                <a:spcPct val="150000"/>
              </a:lnSpc>
              <a:buFont typeface="Wingdings" pitchFamily="2" charset="2"/>
              <a:buNone/>
            </a:pPr>
            <a:r>
              <a:rPr lang="pl-PL" sz="2000" smtClean="0"/>
              <a:t>4.	System i rozkład czasu pracy lub okres  rozliczeniowy może być zastrzeżony w treści umowy o pracę ale → w razie zmian trzeba stosować wypowiedzenie.</a:t>
            </a:r>
          </a:p>
        </p:txBody>
      </p:sp>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2"/>
          <p:cNvSpPr>
            <a:spLocks noGrp="1" noChangeArrowheads="1"/>
          </p:cNvSpPr>
          <p:nvPr>
            <p:ph type="ctrTitle" idx="4294967295"/>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174083" name="Text Box 4"/>
          <p:cNvSpPr txBox="1">
            <a:spLocks noChangeArrowheads="1"/>
          </p:cNvSpPr>
          <p:nvPr/>
        </p:nvSpPr>
        <p:spPr bwMode="auto">
          <a:xfrm>
            <a:off x="755650" y="1341438"/>
            <a:ext cx="7777163" cy="457200"/>
          </a:xfrm>
          <a:prstGeom prst="rect">
            <a:avLst/>
          </a:prstGeom>
          <a:noFill/>
          <a:ln w="9525">
            <a:noFill/>
            <a:miter lim="800000"/>
            <a:headEnd/>
            <a:tailEnd/>
          </a:ln>
        </p:spPr>
        <p:txBody>
          <a:bodyPr>
            <a:spAutoFit/>
          </a:bodyPr>
          <a:lstStyle/>
          <a:p>
            <a:pPr>
              <a:spcBef>
                <a:spcPct val="50000"/>
              </a:spcBef>
            </a:pPr>
            <a:r>
              <a:rPr lang="pl-PL" sz="2400" b="1"/>
              <a:t>Art.150 (Wprowadzanie systemów czasu pracy)</a:t>
            </a:r>
          </a:p>
        </p:txBody>
      </p:sp>
      <p:sp>
        <p:nvSpPr>
          <p:cNvPr id="174084" name="Rectangle 5"/>
          <p:cNvSpPr>
            <a:spLocks noGrp="1" noChangeArrowheads="1"/>
          </p:cNvSpPr>
          <p:nvPr>
            <p:ph type="subTitle" idx="4294967295"/>
          </p:nvPr>
        </p:nvSpPr>
        <p:spPr>
          <a:xfrm>
            <a:off x="755650" y="1989138"/>
            <a:ext cx="8208963" cy="4679950"/>
          </a:xfrm>
          <a:solidFill>
            <a:schemeClr val="bg1"/>
          </a:solidFill>
        </p:spPr>
        <p:txBody>
          <a:bodyPr/>
          <a:lstStyle/>
          <a:p>
            <a:pPr marL="533400" indent="-533400" eaLnBrk="1" hangingPunct="1">
              <a:lnSpc>
                <a:spcPct val="150000"/>
              </a:lnSpc>
              <a:buFont typeface="Wingdings" pitchFamily="2" charset="2"/>
              <a:buNone/>
            </a:pPr>
            <a:r>
              <a:rPr lang="pl-PL" sz="2000" smtClean="0"/>
              <a:t>5.	Obwieszczenie pracodawcy → pracodawca nie objęty treścią u.z.p. i regulaminu → jest instytucją przewidzianą w art.150 Kodeksu pracy. W zakresie jej wejścia w życie stosuje się art.1043 Kodeksu pracy. Oznacza to, że wchodzi po upływie 2 tygodni od dnia podania go do wiadomości pracowników.</a:t>
            </a:r>
          </a:p>
        </p:txBody>
      </p:sp>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Rectangle 2"/>
          <p:cNvSpPr>
            <a:spLocks noGrp="1" noChangeArrowheads="1"/>
          </p:cNvSpPr>
          <p:nvPr>
            <p:ph type="ctrTitle" idx="4294967295"/>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175107" name="Text Box 4"/>
          <p:cNvSpPr txBox="1">
            <a:spLocks noChangeArrowheads="1"/>
          </p:cNvSpPr>
          <p:nvPr/>
        </p:nvSpPr>
        <p:spPr bwMode="auto">
          <a:xfrm>
            <a:off x="755650" y="1341438"/>
            <a:ext cx="7777163" cy="457200"/>
          </a:xfrm>
          <a:prstGeom prst="rect">
            <a:avLst/>
          </a:prstGeom>
          <a:noFill/>
          <a:ln w="9525">
            <a:noFill/>
            <a:miter lim="800000"/>
            <a:headEnd/>
            <a:tailEnd/>
          </a:ln>
        </p:spPr>
        <p:txBody>
          <a:bodyPr>
            <a:spAutoFit/>
          </a:bodyPr>
          <a:lstStyle/>
          <a:p>
            <a:pPr>
              <a:spcBef>
                <a:spcPct val="50000"/>
              </a:spcBef>
            </a:pPr>
            <a:r>
              <a:rPr lang="pl-PL" sz="2400" b="1"/>
              <a:t>Art.150 (Wprowadzanie systemów czasu pracy)</a:t>
            </a:r>
          </a:p>
        </p:txBody>
      </p:sp>
      <p:sp>
        <p:nvSpPr>
          <p:cNvPr id="175108" name="Rectangle 5"/>
          <p:cNvSpPr>
            <a:spLocks noGrp="1" noChangeArrowheads="1"/>
          </p:cNvSpPr>
          <p:nvPr>
            <p:ph type="subTitle" idx="4294967295"/>
          </p:nvPr>
        </p:nvSpPr>
        <p:spPr>
          <a:xfrm>
            <a:off x="755650" y="1989138"/>
            <a:ext cx="8208963" cy="4679950"/>
          </a:xfrm>
          <a:solidFill>
            <a:schemeClr val="bg1"/>
          </a:solidFill>
        </p:spPr>
        <p:txBody>
          <a:bodyPr/>
          <a:lstStyle/>
          <a:p>
            <a:pPr marL="533400" indent="-533400" eaLnBrk="1" hangingPunct="1">
              <a:lnSpc>
                <a:spcPct val="150000"/>
              </a:lnSpc>
              <a:buFont typeface="Wingdings" pitchFamily="2" charset="2"/>
              <a:buNone/>
            </a:pPr>
            <a:r>
              <a:rPr lang="pl-PL" sz="2000" smtClean="0"/>
              <a:t>6.	Zasady wprowadzania przewidziane w art.150 nie dotyczą następujących instytucji czasu pracy:</a:t>
            </a:r>
          </a:p>
          <a:p>
            <a:pPr marL="533400" indent="-533400" eaLnBrk="1" hangingPunct="1">
              <a:lnSpc>
                <a:spcPct val="150000"/>
              </a:lnSpc>
              <a:buFontTx/>
              <a:buChar char="•"/>
            </a:pPr>
            <a:r>
              <a:rPr lang="pl-PL" sz="2000" smtClean="0"/>
              <a:t>systemu skróconego tygodnia pracy → system ten wprowadza się na pisemny wniosek pracownika, na podstawie umowy o pracę,</a:t>
            </a:r>
          </a:p>
          <a:p>
            <a:pPr marL="533400" indent="-533400" eaLnBrk="1" hangingPunct="1">
              <a:lnSpc>
                <a:spcPct val="150000"/>
              </a:lnSpc>
              <a:buFontTx/>
              <a:buChar char="•"/>
            </a:pPr>
            <a:r>
              <a:rPr lang="pl-PL" sz="2000" smtClean="0"/>
              <a:t>weekendowego systemu czasu pracy → system ten wprowadza się na pisemny wniosek pracownika, na podstawie umowy o pracę,</a:t>
            </a:r>
          </a:p>
          <a:p>
            <a:pPr marL="533400" indent="-533400" eaLnBrk="1" hangingPunct="1">
              <a:lnSpc>
                <a:spcPct val="150000"/>
              </a:lnSpc>
              <a:buFontTx/>
              <a:buChar char="•"/>
            </a:pPr>
            <a:r>
              <a:rPr lang="pl-PL" sz="2000" smtClean="0"/>
              <a:t>systemu przerywanego czasu pracy, który zasadniczo wprowadza się w drodze układu zbiorowego pracy lub umowy o pracę,</a:t>
            </a:r>
          </a:p>
        </p:txBody>
      </p:sp>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2"/>
          <p:cNvSpPr>
            <a:spLocks noGrp="1" noChangeArrowheads="1"/>
          </p:cNvSpPr>
          <p:nvPr>
            <p:ph type="ctrTitle" idx="4294967295"/>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176131" name="Text Box 4"/>
          <p:cNvSpPr txBox="1">
            <a:spLocks noChangeArrowheads="1"/>
          </p:cNvSpPr>
          <p:nvPr/>
        </p:nvSpPr>
        <p:spPr bwMode="auto">
          <a:xfrm>
            <a:off x="755650" y="1341438"/>
            <a:ext cx="7777163" cy="457200"/>
          </a:xfrm>
          <a:prstGeom prst="rect">
            <a:avLst/>
          </a:prstGeom>
          <a:noFill/>
          <a:ln w="9525">
            <a:noFill/>
            <a:miter lim="800000"/>
            <a:headEnd/>
            <a:tailEnd/>
          </a:ln>
        </p:spPr>
        <p:txBody>
          <a:bodyPr>
            <a:spAutoFit/>
          </a:bodyPr>
          <a:lstStyle/>
          <a:p>
            <a:pPr>
              <a:spcBef>
                <a:spcPct val="50000"/>
              </a:spcBef>
            </a:pPr>
            <a:r>
              <a:rPr lang="pl-PL" sz="2400" b="1"/>
              <a:t>Art.150 (Wprowadzanie systemów czasu pracy)</a:t>
            </a:r>
          </a:p>
        </p:txBody>
      </p:sp>
      <p:sp>
        <p:nvSpPr>
          <p:cNvPr id="176132" name="Rectangle 5"/>
          <p:cNvSpPr>
            <a:spLocks noGrp="1" noChangeArrowheads="1"/>
          </p:cNvSpPr>
          <p:nvPr>
            <p:ph type="subTitle" idx="4294967295"/>
          </p:nvPr>
        </p:nvSpPr>
        <p:spPr>
          <a:xfrm>
            <a:off x="755650" y="1989138"/>
            <a:ext cx="8208963" cy="4679950"/>
          </a:xfrm>
          <a:solidFill>
            <a:schemeClr val="bg1"/>
          </a:solidFill>
        </p:spPr>
        <p:txBody>
          <a:bodyPr/>
          <a:lstStyle/>
          <a:p>
            <a:pPr marL="533400" indent="-533400" eaLnBrk="1" hangingPunct="1">
              <a:lnSpc>
                <a:spcPct val="150000"/>
              </a:lnSpc>
              <a:buFontTx/>
              <a:buChar char="•"/>
            </a:pPr>
            <a:r>
              <a:rPr lang="pl-PL" sz="2000" smtClean="0"/>
              <a:t>zadaniowego systemu czasu pracy, co wynika z istoty instytucji wskazanej w art.140 Kodeksu pracy → system może być wprowadzony wyłącznie na podstawie umowy o pracę,</a:t>
            </a:r>
          </a:p>
          <a:p>
            <a:pPr marL="533400" indent="-533400" eaLnBrk="1" hangingPunct="1">
              <a:lnSpc>
                <a:spcPct val="150000"/>
              </a:lnSpc>
              <a:buFontTx/>
              <a:buChar char="•"/>
            </a:pPr>
            <a:endParaRPr lang="pl-PL" sz="2000" smtClean="0"/>
          </a:p>
          <a:p>
            <a:pPr marL="533400" indent="-533400" eaLnBrk="1" hangingPunct="1">
              <a:lnSpc>
                <a:spcPct val="150000"/>
              </a:lnSpc>
              <a:buFontTx/>
              <a:buChar char="•"/>
            </a:pPr>
            <a:r>
              <a:rPr lang="pl-PL" sz="2000" smtClean="0"/>
              <a:t>zasad ustalania godzin nadliczbowych dla pracowników niepełnozatrudnionych → te zagadnienia zawierane są w treści umowy o pracę.</a:t>
            </a:r>
          </a:p>
        </p:txBody>
      </p:sp>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Rectangle 2"/>
          <p:cNvSpPr>
            <a:spLocks noGrp="1" noChangeArrowheads="1"/>
          </p:cNvSpPr>
          <p:nvPr>
            <p:ph type="ctrTitle" idx="4294967295"/>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177155" name="Text Box 4"/>
          <p:cNvSpPr txBox="1">
            <a:spLocks noChangeArrowheads="1"/>
          </p:cNvSpPr>
          <p:nvPr/>
        </p:nvSpPr>
        <p:spPr bwMode="auto">
          <a:xfrm>
            <a:off x="755650" y="1341438"/>
            <a:ext cx="7777163" cy="457200"/>
          </a:xfrm>
          <a:prstGeom prst="rect">
            <a:avLst/>
          </a:prstGeom>
          <a:noFill/>
          <a:ln w="9525">
            <a:noFill/>
            <a:miter lim="800000"/>
            <a:headEnd/>
            <a:tailEnd/>
          </a:ln>
        </p:spPr>
        <p:txBody>
          <a:bodyPr>
            <a:spAutoFit/>
          </a:bodyPr>
          <a:lstStyle/>
          <a:p>
            <a:pPr>
              <a:spcBef>
                <a:spcPct val="50000"/>
              </a:spcBef>
            </a:pPr>
            <a:r>
              <a:rPr lang="pl-PL" sz="2400" b="1"/>
              <a:t>Art.150 (Wprowadzanie systemów czasu pracy)</a:t>
            </a:r>
          </a:p>
        </p:txBody>
      </p:sp>
      <p:sp>
        <p:nvSpPr>
          <p:cNvPr id="177156" name="Rectangle 5"/>
          <p:cNvSpPr>
            <a:spLocks noGrp="1" noChangeArrowheads="1"/>
          </p:cNvSpPr>
          <p:nvPr>
            <p:ph type="subTitle" idx="4294967295"/>
          </p:nvPr>
        </p:nvSpPr>
        <p:spPr>
          <a:xfrm>
            <a:off x="755650" y="1989138"/>
            <a:ext cx="8208963" cy="4679950"/>
          </a:xfrm>
          <a:solidFill>
            <a:schemeClr val="bg1"/>
          </a:solidFill>
        </p:spPr>
        <p:txBody>
          <a:bodyPr/>
          <a:lstStyle/>
          <a:p>
            <a:pPr marL="533400" indent="-533400" eaLnBrk="1" hangingPunct="1">
              <a:lnSpc>
                <a:spcPct val="150000"/>
              </a:lnSpc>
              <a:buFontTx/>
              <a:buNone/>
            </a:pPr>
            <a:r>
              <a:rPr lang="pl-PL" sz="2200" smtClean="0"/>
              <a:t>7.	Specyficznie wygląda kwestia zasad wprowadzenia wydłużonego limitu godzin nadliczbowych → zgodnie </a:t>
            </a:r>
            <a:br>
              <a:rPr lang="pl-PL" sz="2200" smtClean="0"/>
            </a:br>
            <a:r>
              <a:rPr lang="pl-PL" sz="2200" smtClean="0"/>
              <a:t>z art.151 § 4 Kodeksu pracy w u.z.p. lub w regulaminie albo w umowie o pracę, jeżeli pracodawca nie jest objęty u.z.p. lub zatrudnia mniej niż 20 pracowników – jest dopuszczalne ustalenie większej niż 150 liczby godzin nadliczbowych ale nie większej niż 416.</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ctrTitle"/>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13315" name="Text Box 4"/>
          <p:cNvSpPr txBox="1">
            <a:spLocks noChangeArrowheads="1"/>
          </p:cNvSpPr>
          <p:nvPr/>
        </p:nvSpPr>
        <p:spPr bwMode="auto">
          <a:xfrm>
            <a:off x="827088" y="1484313"/>
            <a:ext cx="7777162" cy="457200"/>
          </a:xfrm>
          <a:prstGeom prst="rect">
            <a:avLst/>
          </a:prstGeom>
          <a:noFill/>
          <a:ln w="9525">
            <a:noFill/>
            <a:miter lim="800000"/>
            <a:headEnd/>
            <a:tailEnd/>
          </a:ln>
        </p:spPr>
        <p:txBody>
          <a:bodyPr>
            <a:spAutoFit/>
          </a:bodyPr>
          <a:lstStyle/>
          <a:p>
            <a:pPr>
              <a:spcBef>
                <a:spcPct val="50000"/>
              </a:spcBef>
            </a:pPr>
            <a:r>
              <a:rPr lang="pl-PL" sz="2400" b="1"/>
              <a:t>Art.128 K.p. definicje:</a:t>
            </a:r>
          </a:p>
        </p:txBody>
      </p:sp>
      <p:sp>
        <p:nvSpPr>
          <p:cNvPr id="13316" name="Rectangle 5"/>
          <p:cNvSpPr>
            <a:spLocks noGrp="1" noChangeArrowheads="1"/>
          </p:cNvSpPr>
          <p:nvPr>
            <p:ph type="subTitle" idx="1"/>
          </p:nvPr>
        </p:nvSpPr>
        <p:spPr>
          <a:xfrm>
            <a:off x="755650" y="2276475"/>
            <a:ext cx="7848600" cy="4176713"/>
          </a:xfrm>
          <a:solidFill>
            <a:schemeClr val="bg1"/>
          </a:solidFill>
        </p:spPr>
        <p:txBody>
          <a:bodyPr/>
          <a:lstStyle/>
          <a:p>
            <a:pPr marL="533400" indent="-533400" eaLnBrk="1" hangingPunct="1">
              <a:lnSpc>
                <a:spcPct val="150000"/>
              </a:lnSpc>
            </a:pPr>
            <a:r>
              <a:rPr lang="pl-PL" sz="2200" smtClean="0"/>
              <a:t>W przypadku pracy zmianowej, w związku z przejściem pracownika na następną zmianę, rozpoczyna bieg doba liczona od momentu podjęcia pracy na tej zmianie, której rytm biegu jest cykliczny, aż do przejścia na kolejną zmianę. Występujące w przypadku pracy zmianowej okresy międzydobowe zalicza się odpowiednio na poczet odpoczynku dobowego i tygodniowego.</a:t>
            </a:r>
          </a:p>
        </p:txBody>
      </p:sp>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Grp="1" noChangeArrowheads="1"/>
          </p:cNvSpPr>
          <p:nvPr>
            <p:ph type="ctrTitle" idx="4294967295"/>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120835" name="Text Box 4"/>
          <p:cNvSpPr txBox="1">
            <a:spLocks noChangeArrowheads="1"/>
          </p:cNvSpPr>
          <p:nvPr/>
        </p:nvSpPr>
        <p:spPr bwMode="auto">
          <a:xfrm>
            <a:off x="755650" y="1341438"/>
            <a:ext cx="7777163" cy="457200"/>
          </a:xfrm>
          <a:prstGeom prst="rect">
            <a:avLst/>
          </a:prstGeom>
          <a:noFill/>
          <a:ln w="9525">
            <a:noFill/>
            <a:miter lim="800000"/>
            <a:headEnd/>
            <a:tailEnd/>
          </a:ln>
        </p:spPr>
        <p:txBody>
          <a:bodyPr>
            <a:spAutoFit/>
          </a:bodyPr>
          <a:lstStyle/>
          <a:p>
            <a:pPr>
              <a:spcBef>
                <a:spcPct val="50000"/>
              </a:spcBef>
            </a:pPr>
            <a:r>
              <a:rPr lang="pl-PL" sz="2400" b="1"/>
              <a:t> Art.151 KP (Godziny nadliczbowe)</a:t>
            </a:r>
          </a:p>
        </p:txBody>
      </p:sp>
      <p:sp>
        <p:nvSpPr>
          <p:cNvPr id="120836" name="Rectangle 5"/>
          <p:cNvSpPr>
            <a:spLocks noGrp="1" noChangeArrowheads="1"/>
          </p:cNvSpPr>
          <p:nvPr>
            <p:ph type="subTitle" idx="4294967295"/>
          </p:nvPr>
        </p:nvSpPr>
        <p:spPr>
          <a:xfrm>
            <a:off x="755650" y="1989138"/>
            <a:ext cx="7777163" cy="4464050"/>
          </a:xfrm>
          <a:solidFill>
            <a:schemeClr val="bg1"/>
          </a:solidFill>
        </p:spPr>
        <p:txBody>
          <a:bodyPr/>
          <a:lstStyle/>
          <a:p>
            <a:pPr marL="533400" indent="-533400" eaLnBrk="1" hangingPunct="1">
              <a:lnSpc>
                <a:spcPct val="150000"/>
              </a:lnSpc>
              <a:buFontTx/>
              <a:buChar char="•"/>
            </a:pPr>
            <a:r>
              <a:rPr lang="pl-PL" sz="2200" smtClean="0"/>
              <a:t>praca w godzinach nadliczbowych jest pracą przekraczającą normę dobową czasu pracy normalną, skróconą lub wydłużoną, a także normę tygodniową – uśrednioną w przyjętym okresie rozliczeniowym,</a:t>
            </a:r>
          </a:p>
        </p:txBody>
      </p:sp>
    </p:spTree>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ChangeArrowheads="1"/>
          </p:cNvSpPr>
          <p:nvPr>
            <p:ph type="ctrTitle" idx="4294967295"/>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121859" name="Text Box 4"/>
          <p:cNvSpPr txBox="1">
            <a:spLocks noChangeArrowheads="1"/>
          </p:cNvSpPr>
          <p:nvPr/>
        </p:nvSpPr>
        <p:spPr bwMode="auto">
          <a:xfrm>
            <a:off x="755650" y="1341438"/>
            <a:ext cx="7777163" cy="457200"/>
          </a:xfrm>
          <a:prstGeom prst="rect">
            <a:avLst/>
          </a:prstGeom>
          <a:noFill/>
          <a:ln w="9525">
            <a:noFill/>
            <a:miter lim="800000"/>
            <a:headEnd/>
            <a:tailEnd/>
          </a:ln>
        </p:spPr>
        <p:txBody>
          <a:bodyPr>
            <a:spAutoFit/>
          </a:bodyPr>
          <a:lstStyle/>
          <a:p>
            <a:pPr>
              <a:spcBef>
                <a:spcPct val="50000"/>
              </a:spcBef>
            </a:pPr>
            <a:r>
              <a:rPr lang="pl-PL" sz="2400" b="1"/>
              <a:t> Art.151 KP (Godziny nadliczbowe)</a:t>
            </a:r>
          </a:p>
        </p:txBody>
      </p:sp>
      <p:sp>
        <p:nvSpPr>
          <p:cNvPr id="121860" name="Rectangle 5"/>
          <p:cNvSpPr>
            <a:spLocks noGrp="1" noChangeArrowheads="1"/>
          </p:cNvSpPr>
          <p:nvPr>
            <p:ph type="subTitle" idx="4294967295"/>
          </p:nvPr>
        </p:nvSpPr>
        <p:spPr>
          <a:xfrm>
            <a:off x="539750" y="1989138"/>
            <a:ext cx="8604250" cy="4464050"/>
          </a:xfrm>
          <a:solidFill>
            <a:schemeClr val="bg1"/>
          </a:solidFill>
        </p:spPr>
        <p:txBody>
          <a:bodyPr/>
          <a:lstStyle/>
          <a:p>
            <a:pPr marL="533400" indent="-533400" eaLnBrk="1" hangingPunct="1">
              <a:lnSpc>
                <a:spcPct val="150000"/>
              </a:lnSpc>
              <a:buFontTx/>
              <a:buChar char="•"/>
            </a:pPr>
            <a:r>
              <a:rPr lang="pl-PL" sz="2000" smtClean="0"/>
              <a:t>praca w godzinach nadliczbowych w aspekcie przekroczenia normatywnego czasu pracy, czy także nominalnego (pracodawca obniża określoną wielkość normatywny czas pracy). Obecne brzmienie art.151§ 1 w związku z § 5 KP zdaje się przesądzać o tym, że pracą w godzinach nadliczbowych jest także przekroczenie norm nominalnego czasu pracy. Zatem ustalenie przez pracodawcę norm nominalnego czasu pracy jako norm korzystniejszych od normatywnego czasu jest ustaleniem zgodnym z przepisami kodeksu, ale pracą w godzinach nadliczbowych będzie praca przekraczająca nominalny czas pracy,</a:t>
            </a:r>
          </a:p>
        </p:txBody>
      </p:sp>
    </p:spTree>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ChangeArrowheads="1"/>
          </p:cNvSpPr>
          <p:nvPr>
            <p:ph type="ctrTitle" idx="4294967295"/>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122883" name="Text Box 4"/>
          <p:cNvSpPr txBox="1">
            <a:spLocks noChangeArrowheads="1"/>
          </p:cNvSpPr>
          <p:nvPr/>
        </p:nvSpPr>
        <p:spPr bwMode="auto">
          <a:xfrm>
            <a:off x="755650" y="1341438"/>
            <a:ext cx="7777163" cy="457200"/>
          </a:xfrm>
          <a:prstGeom prst="rect">
            <a:avLst/>
          </a:prstGeom>
          <a:noFill/>
          <a:ln w="9525">
            <a:noFill/>
            <a:miter lim="800000"/>
            <a:headEnd/>
            <a:tailEnd/>
          </a:ln>
        </p:spPr>
        <p:txBody>
          <a:bodyPr>
            <a:spAutoFit/>
          </a:bodyPr>
          <a:lstStyle/>
          <a:p>
            <a:pPr>
              <a:spcBef>
                <a:spcPct val="50000"/>
              </a:spcBef>
            </a:pPr>
            <a:r>
              <a:rPr lang="pl-PL" sz="2400" b="1"/>
              <a:t> Art.151 KP (Godziny nadliczbowe)</a:t>
            </a:r>
          </a:p>
        </p:txBody>
      </p:sp>
      <p:sp>
        <p:nvSpPr>
          <p:cNvPr id="122884" name="Rectangle 5"/>
          <p:cNvSpPr>
            <a:spLocks noGrp="1" noChangeArrowheads="1"/>
          </p:cNvSpPr>
          <p:nvPr>
            <p:ph type="subTitle" idx="4294967295"/>
          </p:nvPr>
        </p:nvSpPr>
        <p:spPr>
          <a:xfrm>
            <a:off x="755650" y="1989138"/>
            <a:ext cx="7777163" cy="4464050"/>
          </a:xfrm>
          <a:solidFill>
            <a:schemeClr val="bg1"/>
          </a:solidFill>
        </p:spPr>
        <p:txBody>
          <a:bodyPr/>
          <a:lstStyle/>
          <a:p>
            <a:pPr marL="533400" indent="-533400" eaLnBrk="1" hangingPunct="1">
              <a:lnSpc>
                <a:spcPct val="150000"/>
              </a:lnSpc>
              <a:buFontTx/>
              <a:buChar char="•"/>
            </a:pPr>
            <a:r>
              <a:rPr lang="pl-PL" sz="2200" smtClean="0"/>
              <a:t>pracą w godzinach nadliczbowych może być przekroczenie przez pracownika norm czasu pracy (normatywnego lub nominalnego) w razie zatrudnienia </a:t>
            </a:r>
            <a:br>
              <a:rPr lang="pl-PL" sz="2200" smtClean="0"/>
            </a:br>
            <a:r>
              <a:rPr lang="pl-PL" sz="2200" smtClean="0"/>
              <a:t>w niepełnym rozmiarze czasu pracy. Zgodnie </a:t>
            </a:r>
            <a:br>
              <a:rPr lang="pl-PL" sz="2200" smtClean="0"/>
            </a:br>
            <a:r>
              <a:rPr lang="pl-PL" sz="2200" smtClean="0"/>
              <a:t>z art.151 § 5 KP strony ustalają, w umowie o pracę dopuszczalną liczbę godzin pracy ponad określony w umowie wymiar czasu pracy pracownika zatrudnionego w niepełnym wymiarze czasu pracy,</a:t>
            </a:r>
          </a:p>
        </p:txBody>
      </p:sp>
    </p:spTree>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ChangeArrowheads="1"/>
          </p:cNvSpPr>
          <p:nvPr>
            <p:ph type="ctrTitle" idx="4294967295"/>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123907" name="Text Box 4"/>
          <p:cNvSpPr txBox="1">
            <a:spLocks noChangeArrowheads="1"/>
          </p:cNvSpPr>
          <p:nvPr/>
        </p:nvSpPr>
        <p:spPr bwMode="auto">
          <a:xfrm>
            <a:off x="755650" y="1341438"/>
            <a:ext cx="7777163" cy="457200"/>
          </a:xfrm>
          <a:prstGeom prst="rect">
            <a:avLst/>
          </a:prstGeom>
          <a:noFill/>
          <a:ln w="9525">
            <a:noFill/>
            <a:miter lim="800000"/>
            <a:headEnd/>
            <a:tailEnd/>
          </a:ln>
        </p:spPr>
        <p:txBody>
          <a:bodyPr>
            <a:spAutoFit/>
          </a:bodyPr>
          <a:lstStyle/>
          <a:p>
            <a:pPr>
              <a:spcBef>
                <a:spcPct val="50000"/>
              </a:spcBef>
            </a:pPr>
            <a:r>
              <a:rPr lang="pl-PL" sz="2400" b="1"/>
              <a:t> Art.151 KP (Godziny nadliczbowe)</a:t>
            </a:r>
          </a:p>
        </p:txBody>
      </p:sp>
      <p:sp>
        <p:nvSpPr>
          <p:cNvPr id="123908" name="Rectangle 5"/>
          <p:cNvSpPr>
            <a:spLocks noGrp="1" noChangeArrowheads="1"/>
          </p:cNvSpPr>
          <p:nvPr>
            <p:ph type="subTitle" idx="4294967295"/>
          </p:nvPr>
        </p:nvSpPr>
        <p:spPr>
          <a:xfrm>
            <a:off x="755650" y="1989138"/>
            <a:ext cx="7777163" cy="4464050"/>
          </a:xfrm>
          <a:solidFill>
            <a:schemeClr val="bg1"/>
          </a:solidFill>
        </p:spPr>
        <p:txBody>
          <a:bodyPr/>
          <a:lstStyle/>
          <a:p>
            <a:pPr marL="533400" indent="-533400" eaLnBrk="1" hangingPunct="1">
              <a:lnSpc>
                <a:spcPct val="150000"/>
              </a:lnSpc>
              <a:buFontTx/>
              <a:buChar char="•"/>
            </a:pPr>
            <a:r>
              <a:rPr lang="pl-PL" sz="2100" smtClean="0"/>
              <a:t>godziną nadliczbową dla pracownika zatrudnionego w niepełnym rozmiarze czasu pracy np. ½ etatu będzie zatem dziewiąta godzina w skali doby, chyba że strony uzgodniły korzystniejsze rozwiązanie w treści umowy o pracę,</a:t>
            </a:r>
          </a:p>
          <a:p>
            <a:pPr marL="533400" indent="-533400" eaLnBrk="1" hangingPunct="1">
              <a:lnSpc>
                <a:spcPct val="150000"/>
              </a:lnSpc>
              <a:buFontTx/>
              <a:buChar char="•"/>
            </a:pPr>
            <a:endParaRPr lang="pl-PL" sz="2100" smtClean="0"/>
          </a:p>
          <a:p>
            <a:pPr marL="533400" indent="-533400" eaLnBrk="1" hangingPunct="1">
              <a:lnSpc>
                <a:spcPct val="150000"/>
              </a:lnSpc>
              <a:buFontTx/>
              <a:buChar char="•"/>
            </a:pPr>
            <a:r>
              <a:rPr lang="pl-PL" sz="2100" smtClean="0"/>
              <a:t>z dniem 1 stycznia 2004 roku ustawodawca zmienił system dopuszczalnych limitów godzin nadliczbowych; ograniczenie obecnie wynika z 11 godzinnego odpoczynku dobowego,</a:t>
            </a:r>
          </a:p>
        </p:txBody>
      </p:sp>
    </p:spTree>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ChangeArrowheads="1"/>
          </p:cNvSpPr>
          <p:nvPr>
            <p:ph type="ctrTitle" idx="4294967295"/>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124931" name="Text Box 4"/>
          <p:cNvSpPr txBox="1">
            <a:spLocks noChangeArrowheads="1"/>
          </p:cNvSpPr>
          <p:nvPr/>
        </p:nvSpPr>
        <p:spPr bwMode="auto">
          <a:xfrm>
            <a:off x="755650" y="1341438"/>
            <a:ext cx="7777163" cy="457200"/>
          </a:xfrm>
          <a:prstGeom prst="rect">
            <a:avLst/>
          </a:prstGeom>
          <a:noFill/>
          <a:ln w="9525">
            <a:noFill/>
            <a:miter lim="800000"/>
            <a:headEnd/>
            <a:tailEnd/>
          </a:ln>
        </p:spPr>
        <p:txBody>
          <a:bodyPr>
            <a:spAutoFit/>
          </a:bodyPr>
          <a:lstStyle/>
          <a:p>
            <a:pPr>
              <a:spcBef>
                <a:spcPct val="50000"/>
              </a:spcBef>
            </a:pPr>
            <a:r>
              <a:rPr lang="pl-PL" sz="2400" b="1"/>
              <a:t> Art.151 KP (Godziny nadliczbowe)</a:t>
            </a:r>
          </a:p>
        </p:txBody>
      </p:sp>
      <p:sp>
        <p:nvSpPr>
          <p:cNvPr id="124932" name="Rectangle 5"/>
          <p:cNvSpPr>
            <a:spLocks noGrp="1" noChangeArrowheads="1"/>
          </p:cNvSpPr>
          <p:nvPr>
            <p:ph type="subTitle" idx="4294967295"/>
          </p:nvPr>
        </p:nvSpPr>
        <p:spPr>
          <a:xfrm>
            <a:off x="755650" y="1989138"/>
            <a:ext cx="7777163" cy="4464050"/>
          </a:xfrm>
          <a:solidFill>
            <a:schemeClr val="bg1"/>
          </a:solidFill>
        </p:spPr>
        <p:txBody>
          <a:bodyPr/>
          <a:lstStyle/>
          <a:p>
            <a:pPr marL="533400" indent="-533400" eaLnBrk="1" hangingPunct="1">
              <a:lnSpc>
                <a:spcPct val="150000"/>
              </a:lnSpc>
              <a:buFontTx/>
              <a:buChar char="•"/>
            </a:pPr>
            <a:r>
              <a:rPr lang="pl-PL" sz="2200" smtClean="0"/>
              <a:t>limit roczny godzin nadliczbowych:</a:t>
            </a:r>
          </a:p>
          <a:p>
            <a:pPr marL="742950" lvl="1" indent="-285750" eaLnBrk="1" hangingPunct="1">
              <a:lnSpc>
                <a:spcPct val="150000"/>
              </a:lnSpc>
              <a:buFontTx/>
              <a:buChar char="•"/>
            </a:pPr>
            <a:r>
              <a:rPr lang="pl-PL" sz="2100" smtClean="0"/>
              <a:t>150 – art.151 § 3 KP</a:t>
            </a:r>
          </a:p>
          <a:p>
            <a:pPr marL="742950" lvl="1" indent="-285750" eaLnBrk="1" hangingPunct="1">
              <a:lnSpc>
                <a:spcPct val="150000"/>
              </a:lnSpc>
              <a:buFontTx/>
              <a:buChar char="•"/>
            </a:pPr>
            <a:r>
              <a:rPr lang="pl-PL" sz="2100" smtClean="0"/>
              <a:t>416 – art.151 § 4 KP</a:t>
            </a:r>
            <a:r>
              <a:rPr lang="pl-PL" sz="2300" smtClean="0"/>
              <a:t>  </a:t>
            </a:r>
            <a:r>
              <a:rPr lang="pl-PL" sz="2100" smtClean="0"/>
              <a:t>(z.u.z.p  lub regulamin pracy </a:t>
            </a:r>
            <a:br>
              <a:rPr lang="pl-PL" sz="2100" smtClean="0"/>
            </a:br>
            <a:r>
              <a:rPr lang="pl-PL" sz="2100" smtClean="0"/>
              <a:t>lub umowa o pracę),</a:t>
            </a:r>
          </a:p>
          <a:p>
            <a:pPr marL="533400" indent="-533400" eaLnBrk="1" hangingPunct="1">
              <a:lnSpc>
                <a:spcPct val="150000"/>
              </a:lnSpc>
              <a:buFontTx/>
              <a:buChar char="•"/>
            </a:pPr>
            <a:r>
              <a:rPr lang="pl-PL" sz="2200" smtClean="0"/>
              <a:t>zakaz zatrudniania w godzinach nadliczbowych pracowników zatrudnionych na stanowiskach, na których występują przekroczenia NDS i NDN (art.151 § 2 KP). </a:t>
            </a:r>
          </a:p>
          <a:p>
            <a:pPr marL="533400" indent="-533400" eaLnBrk="1" hangingPunct="1">
              <a:lnSpc>
                <a:spcPct val="150000"/>
              </a:lnSpc>
              <a:buFontTx/>
              <a:buNone/>
            </a:pPr>
            <a:r>
              <a:rPr lang="pl-PL" sz="2200" smtClean="0"/>
              <a:t>Zakaz dotyczy zarówno normy dobowej jak i tygodniowej.</a:t>
            </a:r>
          </a:p>
        </p:txBody>
      </p:sp>
    </p:spTree>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Grp="1" noChangeArrowheads="1"/>
          </p:cNvSpPr>
          <p:nvPr>
            <p:ph type="ctrTitle" idx="4294967295"/>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125955" name="Text Box 4"/>
          <p:cNvSpPr txBox="1">
            <a:spLocks noChangeArrowheads="1"/>
          </p:cNvSpPr>
          <p:nvPr/>
        </p:nvSpPr>
        <p:spPr bwMode="auto">
          <a:xfrm>
            <a:off x="684213" y="1196975"/>
            <a:ext cx="7777162" cy="822325"/>
          </a:xfrm>
          <a:prstGeom prst="rect">
            <a:avLst/>
          </a:prstGeom>
          <a:noFill/>
          <a:ln w="9525">
            <a:noFill/>
            <a:miter lim="800000"/>
            <a:headEnd/>
            <a:tailEnd/>
          </a:ln>
        </p:spPr>
        <p:txBody>
          <a:bodyPr>
            <a:spAutoFit/>
          </a:bodyPr>
          <a:lstStyle/>
          <a:p>
            <a:pPr>
              <a:spcBef>
                <a:spcPct val="50000"/>
              </a:spcBef>
            </a:pPr>
            <a:r>
              <a:rPr lang="pl-PL" sz="2400" b="1"/>
              <a:t>Art.151</a:t>
            </a:r>
            <a:r>
              <a:rPr lang="pl-PL" sz="2400" b="1" baseline="30000"/>
              <a:t>1</a:t>
            </a:r>
            <a:r>
              <a:rPr lang="pl-PL" sz="2400" b="1"/>
              <a:t> KP </a:t>
            </a:r>
            <a:br>
              <a:rPr lang="pl-PL" sz="2400" b="1"/>
            </a:br>
            <a:r>
              <a:rPr lang="pl-PL" sz="2400" b="1"/>
              <a:t>(Wynagrodzenie za godziny nadliczbowe)</a:t>
            </a:r>
          </a:p>
        </p:txBody>
      </p:sp>
      <p:sp>
        <p:nvSpPr>
          <p:cNvPr id="125956" name="Rectangle 5"/>
          <p:cNvSpPr>
            <a:spLocks noGrp="1" noChangeArrowheads="1"/>
          </p:cNvSpPr>
          <p:nvPr>
            <p:ph type="subTitle" idx="4294967295"/>
          </p:nvPr>
        </p:nvSpPr>
        <p:spPr>
          <a:xfrm>
            <a:off x="215900" y="2133600"/>
            <a:ext cx="8928100" cy="4319588"/>
          </a:xfrm>
          <a:solidFill>
            <a:schemeClr val="bg1"/>
          </a:solidFill>
        </p:spPr>
        <p:txBody>
          <a:bodyPr/>
          <a:lstStyle/>
          <a:p>
            <a:pPr marL="533400" indent="-533400" eaLnBrk="1" hangingPunct="1">
              <a:lnSpc>
                <a:spcPct val="150000"/>
              </a:lnSpc>
              <a:buFontTx/>
              <a:buNone/>
            </a:pPr>
            <a:r>
              <a:rPr lang="pl-PL" sz="2000" smtClean="0"/>
              <a:t>	</a:t>
            </a:r>
            <a:r>
              <a:rPr lang="pl-PL" sz="2000" b="1" smtClean="0"/>
              <a:t>dodatek 100% przysługuje za pracę w godzinach nadliczbowych przypadających:</a:t>
            </a:r>
          </a:p>
          <a:p>
            <a:pPr marL="533400" indent="-533400" eaLnBrk="1" hangingPunct="1">
              <a:lnSpc>
                <a:spcPct val="150000"/>
              </a:lnSpc>
              <a:buFontTx/>
              <a:buChar char="•"/>
            </a:pPr>
            <a:r>
              <a:rPr lang="pl-PL" sz="2000" smtClean="0"/>
              <a:t>w nocy,</a:t>
            </a:r>
          </a:p>
          <a:p>
            <a:pPr marL="533400" indent="-533400" eaLnBrk="1" hangingPunct="1">
              <a:lnSpc>
                <a:spcPct val="150000"/>
              </a:lnSpc>
              <a:buFontTx/>
              <a:buChar char="•"/>
            </a:pPr>
            <a:r>
              <a:rPr lang="pl-PL" sz="2000" smtClean="0"/>
              <a:t>w niedziele nie będące dla pracownika dniami pracy, zgodnie </a:t>
            </a:r>
            <a:br>
              <a:rPr lang="pl-PL" sz="2000" smtClean="0"/>
            </a:br>
            <a:r>
              <a:rPr lang="pl-PL" sz="2000" smtClean="0"/>
              <a:t>z obowiązującym rozkładem czasu pracy,</a:t>
            </a:r>
          </a:p>
          <a:p>
            <a:pPr marL="533400" indent="-533400" eaLnBrk="1" hangingPunct="1">
              <a:lnSpc>
                <a:spcPct val="150000"/>
              </a:lnSpc>
              <a:buFontTx/>
              <a:buChar char="•"/>
            </a:pPr>
            <a:r>
              <a:rPr lang="pl-PL" sz="2000" smtClean="0"/>
              <a:t>w święta nie będące dla pracownika dniami pracy, zgodnie </a:t>
            </a:r>
            <a:br>
              <a:rPr lang="pl-PL" sz="2000" smtClean="0"/>
            </a:br>
            <a:r>
              <a:rPr lang="pl-PL" sz="2000" smtClean="0"/>
              <a:t>z obowiązującym rozkładem czasu pracy,</a:t>
            </a:r>
          </a:p>
          <a:p>
            <a:pPr marL="533400" indent="-533400" eaLnBrk="1" hangingPunct="1">
              <a:lnSpc>
                <a:spcPct val="150000"/>
              </a:lnSpc>
              <a:buFontTx/>
              <a:buChar char="•"/>
            </a:pPr>
            <a:r>
              <a:rPr lang="pl-PL" sz="2000" smtClean="0"/>
              <a:t>w dniu wolnym udzielonym pracownikowi w zamian za pracę w niedzielę lub w święto zgodnie z obowiązującym go rozkładem czasu pracy,</a:t>
            </a:r>
          </a:p>
        </p:txBody>
      </p:sp>
    </p:spTree>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2"/>
          <p:cNvSpPr>
            <a:spLocks noGrp="1" noChangeArrowheads="1"/>
          </p:cNvSpPr>
          <p:nvPr>
            <p:ph type="ctrTitle" idx="4294967295"/>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126979" name="Text Box 4"/>
          <p:cNvSpPr txBox="1">
            <a:spLocks noChangeArrowheads="1"/>
          </p:cNvSpPr>
          <p:nvPr/>
        </p:nvSpPr>
        <p:spPr bwMode="auto">
          <a:xfrm>
            <a:off x="755650" y="1341438"/>
            <a:ext cx="7777163" cy="822325"/>
          </a:xfrm>
          <a:prstGeom prst="rect">
            <a:avLst/>
          </a:prstGeom>
          <a:noFill/>
          <a:ln w="9525">
            <a:noFill/>
            <a:miter lim="800000"/>
            <a:headEnd/>
            <a:tailEnd/>
          </a:ln>
        </p:spPr>
        <p:txBody>
          <a:bodyPr>
            <a:spAutoFit/>
          </a:bodyPr>
          <a:lstStyle/>
          <a:p>
            <a:pPr>
              <a:spcBef>
                <a:spcPct val="50000"/>
              </a:spcBef>
            </a:pPr>
            <a:r>
              <a:rPr lang="pl-PL" sz="2400" b="1"/>
              <a:t>Art.151</a:t>
            </a:r>
            <a:r>
              <a:rPr lang="pl-PL" sz="2400" b="1" baseline="30000"/>
              <a:t>1</a:t>
            </a:r>
            <a:r>
              <a:rPr lang="pl-PL" sz="2400" b="1"/>
              <a:t> KP </a:t>
            </a:r>
            <a:br>
              <a:rPr lang="pl-PL" sz="2400" b="1"/>
            </a:br>
            <a:r>
              <a:rPr lang="pl-PL" sz="2400" b="1"/>
              <a:t>(Wynagrodzenie za godziny nadliczbowe)</a:t>
            </a:r>
          </a:p>
        </p:txBody>
      </p:sp>
      <p:sp>
        <p:nvSpPr>
          <p:cNvPr id="126980" name="Rectangle 5"/>
          <p:cNvSpPr>
            <a:spLocks noGrp="1" noChangeArrowheads="1"/>
          </p:cNvSpPr>
          <p:nvPr>
            <p:ph type="subTitle" idx="4294967295"/>
          </p:nvPr>
        </p:nvSpPr>
        <p:spPr>
          <a:xfrm>
            <a:off x="539750" y="2133600"/>
            <a:ext cx="8604250" cy="4724400"/>
          </a:xfrm>
          <a:solidFill>
            <a:schemeClr val="bg1"/>
          </a:solidFill>
        </p:spPr>
        <p:txBody>
          <a:bodyPr/>
          <a:lstStyle/>
          <a:p>
            <a:pPr marL="533400" indent="-533400" eaLnBrk="1" hangingPunct="1">
              <a:lnSpc>
                <a:spcPct val="150000"/>
              </a:lnSpc>
              <a:buFontTx/>
              <a:buChar char="•"/>
            </a:pPr>
            <a:r>
              <a:rPr lang="pl-PL" sz="2000" smtClean="0"/>
              <a:t>dodatek w wysokości 100% przysługuje także za każdą godzinę pracy nadliczbowej z tytułu przekroczenia przeciętnej tygodniowej normy czasu pracy w przyjętym okresie rozliczeniowym,</a:t>
            </a:r>
          </a:p>
          <a:p>
            <a:pPr marL="533400" indent="-533400" eaLnBrk="1" hangingPunct="1">
              <a:lnSpc>
                <a:spcPct val="150000"/>
              </a:lnSpc>
              <a:buFontTx/>
              <a:buChar char="•"/>
            </a:pPr>
            <a:r>
              <a:rPr lang="pl-PL" sz="2000" smtClean="0"/>
              <a:t>dodatek 50% przysługuje za pracę w godzinach nadliczbowych przypadających:</a:t>
            </a:r>
          </a:p>
          <a:p>
            <a:pPr marL="742950" lvl="1" indent="-285750" eaLnBrk="1" hangingPunct="1">
              <a:lnSpc>
                <a:spcPct val="150000"/>
              </a:lnSpc>
              <a:buFontTx/>
              <a:buChar char="•"/>
            </a:pPr>
            <a:r>
              <a:rPr lang="pl-PL" sz="1800" smtClean="0"/>
              <a:t>w dni powszednie, czyli w dni robocze, </a:t>
            </a:r>
          </a:p>
          <a:p>
            <a:pPr marL="742950" lvl="1" indent="-285750" eaLnBrk="1" hangingPunct="1">
              <a:lnSpc>
                <a:spcPct val="150000"/>
              </a:lnSpc>
              <a:buFontTx/>
              <a:buChar char="•"/>
            </a:pPr>
            <a:r>
              <a:rPr lang="pl-PL" sz="1800" smtClean="0"/>
              <a:t>w niedziele, które zgodnie z harmonogramem czasu pracy są dniami roboczymi,</a:t>
            </a:r>
          </a:p>
          <a:p>
            <a:pPr marL="742950" lvl="1" indent="-285750" eaLnBrk="1" hangingPunct="1">
              <a:lnSpc>
                <a:spcPct val="150000"/>
              </a:lnSpc>
              <a:buFontTx/>
              <a:buChar char="•"/>
            </a:pPr>
            <a:r>
              <a:rPr lang="pl-PL" sz="1800" smtClean="0"/>
              <a:t>w święta, które zgodnie z harmonogramem czasu pracy są dniami roboczymi,</a:t>
            </a:r>
          </a:p>
        </p:txBody>
      </p:sp>
    </p:spTree>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p:cNvSpPr>
            <a:spLocks noGrp="1" noChangeArrowheads="1"/>
          </p:cNvSpPr>
          <p:nvPr>
            <p:ph type="ctrTitle" idx="4294967295"/>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128003" name="Text Box 4"/>
          <p:cNvSpPr txBox="1">
            <a:spLocks noChangeArrowheads="1"/>
          </p:cNvSpPr>
          <p:nvPr/>
        </p:nvSpPr>
        <p:spPr bwMode="auto">
          <a:xfrm>
            <a:off x="755650" y="1341438"/>
            <a:ext cx="7777163" cy="822325"/>
          </a:xfrm>
          <a:prstGeom prst="rect">
            <a:avLst/>
          </a:prstGeom>
          <a:noFill/>
          <a:ln w="9525">
            <a:noFill/>
            <a:miter lim="800000"/>
            <a:headEnd/>
            <a:tailEnd/>
          </a:ln>
        </p:spPr>
        <p:txBody>
          <a:bodyPr>
            <a:spAutoFit/>
          </a:bodyPr>
          <a:lstStyle/>
          <a:p>
            <a:pPr>
              <a:spcBef>
                <a:spcPct val="50000"/>
              </a:spcBef>
            </a:pPr>
            <a:r>
              <a:rPr lang="pl-PL" sz="2400" b="1"/>
              <a:t>Art.151</a:t>
            </a:r>
            <a:r>
              <a:rPr lang="pl-PL" sz="2400" b="1" baseline="30000"/>
              <a:t>1</a:t>
            </a:r>
            <a:r>
              <a:rPr lang="pl-PL" sz="2400" b="1"/>
              <a:t> KP </a:t>
            </a:r>
            <a:br>
              <a:rPr lang="pl-PL" sz="2400" b="1"/>
            </a:br>
            <a:r>
              <a:rPr lang="pl-PL" sz="2400" b="1"/>
              <a:t>(Wynagrodzenie za godziny nadliczbowe)</a:t>
            </a:r>
          </a:p>
        </p:txBody>
      </p:sp>
      <p:sp>
        <p:nvSpPr>
          <p:cNvPr id="128004" name="Rectangle 5"/>
          <p:cNvSpPr>
            <a:spLocks noGrp="1" noChangeArrowheads="1"/>
          </p:cNvSpPr>
          <p:nvPr>
            <p:ph type="subTitle" idx="4294967295"/>
          </p:nvPr>
        </p:nvSpPr>
        <p:spPr>
          <a:xfrm>
            <a:off x="755650" y="2133600"/>
            <a:ext cx="8208963" cy="4535488"/>
          </a:xfrm>
          <a:solidFill>
            <a:schemeClr val="bg1"/>
          </a:solidFill>
        </p:spPr>
        <p:txBody>
          <a:bodyPr/>
          <a:lstStyle/>
          <a:p>
            <a:pPr marL="533400" indent="-533400" eaLnBrk="1" hangingPunct="1">
              <a:lnSpc>
                <a:spcPct val="150000"/>
              </a:lnSpc>
              <a:buFontTx/>
              <a:buChar char="•"/>
            </a:pPr>
            <a:r>
              <a:rPr lang="pl-PL" sz="2100" smtClean="0"/>
              <a:t>podstawę obliczenia dodatku za pracę w godzinach nadliczbowych stanowi wynagrodzenie pracownika wynikające z jego osobistego zaszeregowania określonego stawką miesięczną lub godzinową,</a:t>
            </a:r>
          </a:p>
          <a:p>
            <a:pPr marL="533400" indent="-533400" eaLnBrk="1" hangingPunct="1">
              <a:lnSpc>
                <a:spcPct val="150000"/>
              </a:lnSpc>
              <a:buFontTx/>
              <a:buChar char="•"/>
            </a:pPr>
            <a:r>
              <a:rPr lang="pl-PL" sz="2100" smtClean="0"/>
              <a:t>zgodnie z art.1511 § 4 KP istnieje możliwość zastąpienia dodatku za pracę w godzinach nadliczbowych ryczałtem rozwiązanie to może dotyczyć wyłącznie pracowników wykonujących stale pracę poza zakładem pracy np. kierowców,</a:t>
            </a:r>
          </a:p>
        </p:txBody>
      </p:sp>
    </p:spTree>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2"/>
          <p:cNvSpPr>
            <a:spLocks noGrp="1" noChangeArrowheads="1"/>
          </p:cNvSpPr>
          <p:nvPr>
            <p:ph type="ctrTitle" idx="4294967295"/>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129027" name="Text Box 4"/>
          <p:cNvSpPr txBox="1">
            <a:spLocks noChangeArrowheads="1"/>
          </p:cNvSpPr>
          <p:nvPr/>
        </p:nvSpPr>
        <p:spPr bwMode="auto">
          <a:xfrm>
            <a:off x="755650" y="1341438"/>
            <a:ext cx="7777163" cy="822325"/>
          </a:xfrm>
          <a:prstGeom prst="rect">
            <a:avLst/>
          </a:prstGeom>
          <a:noFill/>
          <a:ln w="9525">
            <a:noFill/>
            <a:miter lim="800000"/>
            <a:headEnd/>
            <a:tailEnd/>
          </a:ln>
        </p:spPr>
        <p:txBody>
          <a:bodyPr>
            <a:spAutoFit/>
          </a:bodyPr>
          <a:lstStyle/>
          <a:p>
            <a:pPr>
              <a:spcBef>
                <a:spcPct val="50000"/>
              </a:spcBef>
            </a:pPr>
            <a:r>
              <a:rPr lang="pl-PL" sz="2400" b="1"/>
              <a:t>Art.151</a:t>
            </a:r>
            <a:r>
              <a:rPr lang="pl-PL" sz="2400" b="1" baseline="30000"/>
              <a:t>1</a:t>
            </a:r>
            <a:r>
              <a:rPr lang="pl-PL" sz="2400" b="1"/>
              <a:t> KP </a:t>
            </a:r>
            <a:br>
              <a:rPr lang="pl-PL" sz="2400" b="1"/>
            </a:br>
            <a:r>
              <a:rPr lang="pl-PL" sz="2400" b="1"/>
              <a:t>(Wynagrodzenie za godziny nadliczbowe)</a:t>
            </a:r>
          </a:p>
        </p:txBody>
      </p:sp>
      <p:sp>
        <p:nvSpPr>
          <p:cNvPr id="129028" name="Rectangle 5"/>
          <p:cNvSpPr>
            <a:spLocks noGrp="1" noChangeArrowheads="1"/>
          </p:cNvSpPr>
          <p:nvPr>
            <p:ph type="subTitle" idx="4294967295"/>
          </p:nvPr>
        </p:nvSpPr>
        <p:spPr>
          <a:xfrm>
            <a:off x="755650" y="2205038"/>
            <a:ext cx="8388350" cy="4652962"/>
          </a:xfrm>
          <a:solidFill>
            <a:schemeClr val="bg1"/>
          </a:solidFill>
        </p:spPr>
        <p:txBody>
          <a:bodyPr/>
          <a:lstStyle/>
          <a:p>
            <a:pPr marL="533400" indent="-533400" eaLnBrk="1" hangingPunct="1">
              <a:lnSpc>
                <a:spcPct val="150000"/>
              </a:lnSpc>
              <a:buFontTx/>
              <a:buChar char="•"/>
            </a:pPr>
            <a:r>
              <a:rPr lang="pl-PL" sz="2100" smtClean="0"/>
              <a:t>wprowadzenie ryczałtu nie uwalnia pracodawcy od obowiązku prowadzenia ewidencji czasu pracy, lecz jedynie, na bieżąco </a:t>
            </a:r>
            <a:br>
              <a:rPr lang="pl-PL" sz="2100" smtClean="0"/>
            </a:br>
            <a:r>
              <a:rPr lang="pl-PL" sz="2100" smtClean="0"/>
              <a:t>nie ewidencjonuje się faktycznych godzin pracy; ustawodawca zakłada, że poprawnie obliczony ryczałt nie zostanie przekroczony,</a:t>
            </a:r>
          </a:p>
          <a:p>
            <a:pPr marL="533400" indent="-533400" eaLnBrk="1" hangingPunct="1">
              <a:lnSpc>
                <a:spcPct val="150000"/>
              </a:lnSpc>
              <a:buFontTx/>
              <a:buChar char="•"/>
            </a:pPr>
            <a:r>
              <a:rPr lang="pl-PL" sz="2100" smtClean="0"/>
              <a:t>ukształtowanie wynagrodzenia za pracę ponadnormatywną </a:t>
            </a:r>
            <a:br>
              <a:rPr lang="pl-PL" sz="2100" smtClean="0"/>
            </a:br>
            <a:r>
              <a:rPr lang="pl-PL" sz="2100" smtClean="0"/>
              <a:t>w formie ryczałtu nie pozbawia pracownika roszczeń do wynagrodzenia za zatrudnianie w godzinach nadliczbowych, </a:t>
            </a:r>
            <a:br>
              <a:rPr lang="pl-PL" sz="2100" smtClean="0"/>
            </a:br>
            <a:r>
              <a:rPr lang="pl-PL" sz="2100" smtClean="0"/>
              <a:t>nie objętych ryczałtem,</a:t>
            </a:r>
          </a:p>
        </p:txBody>
      </p:sp>
    </p:spTree>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p:cNvSpPr>
            <a:spLocks noGrp="1" noChangeArrowheads="1"/>
          </p:cNvSpPr>
          <p:nvPr>
            <p:ph type="ctrTitle" idx="4294967295"/>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130051" name="Text Box 4"/>
          <p:cNvSpPr txBox="1">
            <a:spLocks noChangeArrowheads="1"/>
          </p:cNvSpPr>
          <p:nvPr/>
        </p:nvSpPr>
        <p:spPr bwMode="auto">
          <a:xfrm>
            <a:off x="755650" y="1341438"/>
            <a:ext cx="7777163" cy="822325"/>
          </a:xfrm>
          <a:prstGeom prst="rect">
            <a:avLst/>
          </a:prstGeom>
          <a:noFill/>
          <a:ln w="9525">
            <a:noFill/>
            <a:miter lim="800000"/>
            <a:headEnd/>
            <a:tailEnd/>
          </a:ln>
        </p:spPr>
        <p:txBody>
          <a:bodyPr>
            <a:spAutoFit/>
          </a:bodyPr>
          <a:lstStyle/>
          <a:p>
            <a:pPr>
              <a:spcBef>
                <a:spcPct val="50000"/>
              </a:spcBef>
            </a:pPr>
            <a:r>
              <a:rPr lang="pl-PL" sz="2400" b="1"/>
              <a:t>Art.151</a:t>
            </a:r>
            <a:r>
              <a:rPr lang="pl-PL" sz="2400" b="1" baseline="30000"/>
              <a:t>1</a:t>
            </a:r>
            <a:r>
              <a:rPr lang="pl-PL" sz="2400" b="1"/>
              <a:t> KP </a:t>
            </a:r>
            <a:br>
              <a:rPr lang="pl-PL" sz="2400" b="1"/>
            </a:br>
            <a:r>
              <a:rPr lang="pl-PL" sz="2400" b="1"/>
              <a:t>(Wynagrodzenie za godziny nadliczbowe)</a:t>
            </a:r>
          </a:p>
        </p:txBody>
      </p:sp>
      <p:sp>
        <p:nvSpPr>
          <p:cNvPr id="130052" name="Rectangle 5"/>
          <p:cNvSpPr>
            <a:spLocks noGrp="1" noChangeArrowheads="1"/>
          </p:cNvSpPr>
          <p:nvPr>
            <p:ph type="subTitle" idx="4294967295"/>
          </p:nvPr>
        </p:nvSpPr>
        <p:spPr>
          <a:xfrm>
            <a:off x="755650" y="2205038"/>
            <a:ext cx="7777163" cy="4248150"/>
          </a:xfrm>
          <a:solidFill>
            <a:schemeClr val="bg1"/>
          </a:solidFill>
        </p:spPr>
        <p:txBody>
          <a:bodyPr/>
          <a:lstStyle/>
          <a:p>
            <a:pPr marL="533400" indent="-533400" eaLnBrk="1" hangingPunct="1">
              <a:lnSpc>
                <a:spcPct val="150000"/>
              </a:lnSpc>
              <a:buFontTx/>
              <a:buNone/>
            </a:pPr>
            <a:r>
              <a:rPr lang="pl-PL" sz="2000" smtClean="0"/>
              <a:t>pod pojęciem normalnego wynagrodzenia (art.1511 § 1 KP) należy rozumieć  wynagrodzenie, otrzymywane stale i systematycznie,  obejmuje ono wynagrodzenie zasadnicze wynikające ze stawki osobistego zaszeregowania, jak </a:t>
            </a:r>
            <a:br>
              <a:rPr lang="pl-PL" sz="2000" smtClean="0"/>
            </a:br>
            <a:r>
              <a:rPr lang="pl-PL" sz="2000" smtClean="0"/>
              <a:t>i dodatkowe składniki wynagrodzenia o stałym charakterze  </a:t>
            </a:r>
            <a:br>
              <a:rPr lang="pl-PL" sz="2000" smtClean="0"/>
            </a:br>
            <a:r>
              <a:rPr lang="pl-PL" sz="2000" smtClean="0"/>
              <a:t>jak np.: dodatek za staż pracy, dodatek funkcyjny, za pracę </a:t>
            </a:r>
            <a:br>
              <a:rPr lang="pl-PL" sz="2000" smtClean="0"/>
            </a:br>
            <a:r>
              <a:rPr lang="pl-PL" sz="2000" smtClean="0"/>
              <a:t>w warunkach szkodliwych, a także premie, decydujące znaczenie ma budowa przepisów płacowych.</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ctrTitle"/>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14339" name="Text Box 4"/>
          <p:cNvSpPr txBox="1">
            <a:spLocks noChangeArrowheads="1"/>
          </p:cNvSpPr>
          <p:nvPr/>
        </p:nvSpPr>
        <p:spPr bwMode="auto">
          <a:xfrm>
            <a:off x="827088" y="1484313"/>
            <a:ext cx="7777162" cy="457200"/>
          </a:xfrm>
          <a:prstGeom prst="rect">
            <a:avLst/>
          </a:prstGeom>
          <a:noFill/>
          <a:ln w="9525">
            <a:noFill/>
            <a:miter lim="800000"/>
            <a:headEnd/>
            <a:tailEnd/>
          </a:ln>
        </p:spPr>
        <p:txBody>
          <a:bodyPr>
            <a:spAutoFit/>
          </a:bodyPr>
          <a:lstStyle/>
          <a:p>
            <a:pPr>
              <a:spcBef>
                <a:spcPct val="50000"/>
              </a:spcBef>
            </a:pPr>
            <a:r>
              <a:rPr lang="pl-PL" sz="2400" b="1"/>
              <a:t>Art.128 K.p. definicje:</a:t>
            </a:r>
          </a:p>
        </p:txBody>
      </p:sp>
      <p:sp>
        <p:nvSpPr>
          <p:cNvPr id="14340" name="Rectangle 5"/>
          <p:cNvSpPr>
            <a:spLocks noGrp="1" noChangeArrowheads="1"/>
          </p:cNvSpPr>
          <p:nvPr>
            <p:ph type="subTitle" idx="1"/>
          </p:nvPr>
        </p:nvSpPr>
        <p:spPr>
          <a:xfrm>
            <a:off x="755650" y="2276475"/>
            <a:ext cx="7848600" cy="4176713"/>
          </a:xfrm>
          <a:solidFill>
            <a:schemeClr val="bg1"/>
          </a:solidFill>
        </p:spPr>
        <p:txBody>
          <a:bodyPr/>
          <a:lstStyle/>
          <a:p>
            <a:pPr marL="533400" indent="-533400" eaLnBrk="1" hangingPunct="1">
              <a:lnSpc>
                <a:spcPct val="150000"/>
              </a:lnSpc>
            </a:pPr>
            <a:r>
              <a:rPr lang="pl-PL" sz="2200" b="1" smtClean="0"/>
              <a:t>Odpoczynek dobowy</a:t>
            </a:r>
            <a:r>
              <a:rPr lang="pl-PL" sz="2200" smtClean="0"/>
              <a:t> </a:t>
            </a:r>
          </a:p>
          <a:p>
            <a:pPr marL="533400" indent="-533400" eaLnBrk="1" hangingPunct="1">
              <a:lnSpc>
                <a:spcPct val="150000"/>
              </a:lnSpc>
            </a:pPr>
            <a:r>
              <a:rPr lang="pl-PL" sz="2200" smtClean="0"/>
              <a:t>	kolejne co najmniej 11 godzin wolne od pracy, w tym również od dyżuru, występujące w każdej kolejnej dobie okresu rozliczeniowego (art. 132 § l i art. 1515 § 2 K.p.).</a:t>
            </a:r>
          </a:p>
        </p:txBody>
      </p:sp>
    </p:spTree>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Grp="1" noChangeArrowheads="1"/>
          </p:cNvSpPr>
          <p:nvPr>
            <p:ph type="ctrTitle" idx="4294967295"/>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131075" name="Text Box 4"/>
          <p:cNvSpPr txBox="1">
            <a:spLocks noChangeArrowheads="1"/>
          </p:cNvSpPr>
          <p:nvPr/>
        </p:nvSpPr>
        <p:spPr bwMode="auto">
          <a:xfrm>
            <a:off x="755650" y="1341438"/>
            <a:ext cx="7777163" cy="701675"/>
          </a:xfrm>
          <a:prstGeom prst="rect">
            <a:avLst/>
          </a:prstGeom>
          <a:noFill/>
          <a:ln w="9525">
            <a:noFill/>
            <a:miter lim="800000"/>
            <a:headEnd/>
            <a:tailEnd/>
          </a:ln>
        </p:spPr>
        <p:txBody>
          <a:bodyPr>
            <a:spAutoFit/>
          </a:bodyPr>
          <a:lstStyle/>
          <a:p>
            <a:pPr>
              <a:spcBef>
                <a:spcPct val="50000"/>
              </a:spcBef>
            </a:pPr>
            <a:r>
              <a:rPr lang="pl-PL" sz="2400" b="1"/>
              <a:t> Art.151</a:t>
            </a:r>
            <a:r>
              <a:rPr lang="pl-PL" sz="2400" b="1" baseline="30000"/>
              <a:t>2</a:t>
            </a:r>
            <a:r>
              <a:rPr lang="pl-PL" sz="2400" b="1"/>
              <a:t/>
            </a:r>
            <a:br>
              <a:rPr lang="pl-PL" sz="2400" b="1"/>
            </a:br>
            <a:r>
              <a:rPr lang="pl-PL" sz="1600" b="1"/>
              <a:t>(Czas wolny za godziny nadliczbowe). </a:t>
            </a:r>
          </a:p>
        </p:txBody>
      </p:sp>
      <p:sp>
        <p:nvSpPr>
          <p:cNvPr id="131076" name="Rectangle 5"/>
          <p:cNvSpPr>
            <a:spLocks noGrp="1" noChangeArrowheads="1"/>
          </p:cNvSpPr>
          <p:nvPr>
            <p:ph type="subTitle" idx="4294967295"/>
          </p:nvPr>
        </p:nvSpPr>
        <p:spPr>
          <a:xfrm>
            <a:off x="323850" y="1989138"/>
            <a:ext cx="8820150" cy="4868862"/>
          </a:xfrm>
          <a:solidFill>
            <a:schemeClr val="bg1"/>
          </a:solidFill>
        </p:spPr>
        <p:txBody>
          <a:bodyPr/>
          <a:lstStyle/>
          <a:p>
            <a:pPr marL="533400" indent="-533400" eaLnBrk="1" hangingPunct="1">
              <a:lnSpc>
                <a:spcPct val="150000"/>
              </a:lnSpc>
              <a:buFontTx/>
              <a:buChar char="•"/>
            </a:pPr>
            <a:r>
              <a:rPr lang="pl-PL" sz="2000" smtClean="0"/>
              <a:t>warunkiem zastosowania w stosunku do pracownika czasu wolnego </a:t>
            </a:r>
            <a:br>
              <a:rPr lang="pl-PL" sz="2000" smtClean="0"/>
            </a:br>
            <a:r>
              <a:rPr lang="pl-PL" sz="2000" smtClean="0"/>
              <a:t>w zamian za czas przepracowany w godzinach nadliczbowych jest wyraźny wniosek pracownika</a:t>
            </a:r>
          </a:p>
          <a:p>
            <a:pPr marL="533400" indent="-533400" eaLnBrk="1" hangingPunct="1">
              <a:lnSpc>
                <a:spcPct val="150000"/>
              </a:lnSpc>
              <a:buFontTx/>
              <a:buChar char="•"/>
            </a:pPr>
            <a:r>
              <a:rPr lang="pl-PL" sz="2000" smtClean="0"/>
              <a:t>nie ma ściśle określonego terminu na udzielenie w ww. sposób czasu wolnego</a:t>
            </a:r>
          </a:p>
          <a:p>
            <a:pPr marL="533400" indent="-533400" eaLnBrk="1" hangingPunct="1">
              <a:lnSpc>
                <a:spcPct val="150000"/>
              </a:lnSpc>
              <a:buFontTx/>
              <a:buChar char="•"/>
            </a:pPr>
            <a:r>
              <a:rPr lang="pl-PL" sz="2000" smtClean="0"/>
              <a:t>może być dzień wolny łącznie z urlopem wypoczynkowym</a:t>
            </a:r>
          </a:p>
          <a:p>
            <a:pPr marL="533400" indent="-533400" eaLnBrk="1" hangingPunct="1">
              <a:lnSpc>
                <a:spcPct val="150000"/>
              </a:lnSpc>
              <a:buFontTx/>
              <a:buChar char="•"/>
            </a:pPr>
            <a:r>
              <a:rPr lang="pl-PL" sz="2000" smtClean="0"/>
              <a:t>mimo, że za pracę w godzinach nadliczbowych przysługuje 50%  lub 100% dodatek rozmiar czasu wolnego nie jest zróżnicowany</a:t>
            </a:r>
          </a:p>
          <a:p>
            <a:pPr marL="533400" indent="-533400" eaLnBrk="1" hangingPunct="1">
              <a:lnSpc>
                <a:spcPct val="150000"/>
              </a:lnSpc>
              <a:buFontTx/>
              <a:buChar char="•"/>
            </a:pPr>
            <a:r>
              <a:rPr lang="pl-PL" sz="2000" smtClean="0"/>
              <a:t>pracodawca, pomimo wniosku pracownika, może nie udzielić zgody </a:t>
            </a:r>
            <a:br>
              <a:rPr lang="pl-PL" sz="2000" smtClean="0"/>
            </a:br>
            <a:r>
              <a:rPr lang="pl-PL" sz="2000" smtClean="0"/>
              <a:t>na wykorzystanie czasu wolnego</a:t>
            </a:r>
          </a:p>
        </p:txBody>
      </p:sp>
    </p:spTree>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2"/>
          <p:cNvSpPr>
            <a:spLocks noGrp="1" noChangeArrowheads="1"/>
          </p:cNvSpPr>
          <p:nvPr>
            <p:ph type="ctrTitle" idx="4294967295"/>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132099" name="Text Box 4"/>
          <p:cNvSpPr txBox="1">
            <a:spLocks noChangeArrowheads="1"/>
          </p:cNvSpPr>
          <p:nvPr/>
        </p:nvSpPr>
        <p:spPr bwMode="auto">
          <a:xfrm>
            <a:off x="684213" y="1196975"/>
            <a:ext cx="7777162" cy="822325"/>
          </a:xfrm>
          <a:prstGeom prst="rect">
            <a:avLst/>
          </a:prstGeom>
          <a:noFill/>
          <a:ln w="9525">
            <a:noFill/>
            <a:miter lim="800000"/>
            <a:headEnd/>
            <a:tailEnd/>
          </a:ln>
        </p:spPr>
        <p:txBody>
          <a:bodyPr>
            <a:spAutoFit/>
          </a:bodyPr>
          <a:lstStyle/>
          <a:p>
            <a:pPr>
              <a:spcBef>
                <a:spcPct val="50000"/>
              </a:spcBef>
            </a:pPr>
            <a:r>
              <a:rPr lang="pl-PL" sz="2400" b="1"/>
              <a:t>Art.151</a:t>
            </a:r>
            <a:r>
              <a:rPr lang="pl-PL" sz="2400" b="1" baseline="30000"/>
              <a:t>2</a:t>
            </a:r>
            <a:r>
              <a:rPr lang="pl-PL" sz="2400" b="1"/>
              <a:t/>
            </a:r>
            <a:br>
              <a:rPr lang="pl-PL" sz="2400" b="1"/>
            </a:br>
            <a:r>
              <a:rPr lang="pl-PL" sz="1600" b="1"/>
              <a:t>(Czas wolny za godziny nadliczbowe).</a:t>
            </a:r>
            <a:r>
              <a:rPr lang="pl-PL" sz="2400" b="1"/>
              <a:t> </a:t>
            </a:r>
          </a:p>
        </p:txBody>
      </p:sp>
      <p:sp>
        <p:nvSpPr>
          <p:cNvPr id="132100" name="Rectangle 5"/>
          <p:cNvSpPr>
            <a:spLocks noGrp="1" noChangeArrowheads="1"/>
          </p:cNvSpPr>
          <p:nvPr>
            <p:ph type="subTitle" idx="4294967295"/>
          </p:nvPr>
        </p:nvSpPr>
        <p:spPr>
          <a:xfrm>
            <a:off x="250825" y="1989138"/>
            <a:ext cx="8893175" cy="4868862"/>
          </a:xfrm>
          <a:solidFill>
            <a:schemeClr val="bg1"/>
          </a:solidFill>
        </p:spPr>
        <p:txBody>
          <a:bodyPr/>
          <a:lstStyle/>
          <a:p>
            <a:pPr marL="533400" indent="-533400" eaLnBrk="1" hangingPunct="1">
              <a:lnSpc>
                <a:spcPct val="150000"/>
              </a:lnSpc>
              <a:buFontTx/>
              <a:buChar char="•"/>
            </a:pPr>
            <a:r>
              <a:rPr lang="pl-PL" sz="2000" smtClean="0"/>
              <a:t>pracodawca ma możliwość udzielenia wolnego od pracy czasu za pracę w godzinach nadliczbowych także bez wniosku pracownika, gdy:</a:t>
            </a:r>
          </a:p>
          <a:p>
            <a:pPr marL="742950" lvl="1" indent="-285750" eaLnBrk="1" hangingPunct="1">
              <a:lnSpc>
                <a:spcPct val="150000"/>
              </a:lnSpc>
              <a:buFontTx/>
              <a:buChar char="•"/>
            </a:pPr>
            <a:r>
              <a:rPr lang="pl-PL" sz="1800" smtClean="0"/>
              <a:t>rekompensata dotyczy wyłącznie godzin nadliczbowych wynikających </a:t>
            </a:r>
            <a:br>
              <a:rPr lang="pl-PL" sz="1800" smtClean="0"/>
            </a:br>
            <a:r>
              <a:rPr lang="pl-PL" sz="1800" smtClean="0"/>
              <a:t>z przekroczenia normy dobowej czasu pracy, o godzinach nadliczbowych wynikających z przekroczenia normy średniotygodniowej możemy  mówić dopiero po zakończeniu danego okresu rozliczeniowego</a:t>
            </a:r>
          </a:p>
          <a:p>
            <a:pPr marL="742950" lvl="1" indent="-285750" eaLnBrk="1" hangingPunct="1">
              <a:lnSpc>
                <a:spcPct val="150000"/>
              </a:lnSpc>
              <a:buFontTx/>
              <a:buChar char="•"/>
            </a:pPr>
            <a:r>
              <a:rPr lang="pl-PL" sz="1800" smtClean="0"/>
              <a:t>czas wolny od pracy ma być udzielony w stosunku 1: 1,5 godziny czyli</a:t>
            </a:r>
            <a:br>
              <a:rPr lang="pl-PL" sz="1800" smtClean="0"/>
            </a:br>
            <a:r>
              <a:rPr lang="pl-PL" sz="1800" smtClean="0"/>
              <a:t> np. za 2 godziny nadliczbowe – 3 godziny wolne</a:t>
            </a:r>
          </a:p>
          <a:p>
            <a:pPr marL="742950" lvl="1" indent="-285750" eaLnBrk="1" hangingPunct="1">
              <a:lnSpc>
                <a:spcPct val="150000"/>
              </a:lnSpc>
              <a:buFontTx/>
              <a:buChar char="•"/>
            </a:pPr>
            <a:r>
              <a:rPr lang="pl-PL" sz="1800" smtClean="0"/>
              <a:t>czas wolny od pracy musi być udzielony najpóźniej do końca danego okresu rozliczeniowego.</a:t>
            </a:r>
          </a:p>
        </p:txBody>
      </p:sp>
    </p:spTree>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p:cNvSpPr>
            <a:spLocks noGrp="1" noChangeArrowheads="1"/>
          </p:cNvSpPr>
          <p:nvPr>
            <p:ph type="ctrTitle" idx="4294967295"/>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133123" name="Text Box 4"/>
          <p:cNvSpPr txBox="1">
            <a:spLocks noChangeArrowheads="1"/>
          </p:cNvSpPr>
          <p:nvPr/>
        </p:nvSpPr>
        <p:spPr bwMode="auto">
          <a:xfrm>
            <a:off x="755650" y="1341438"/>
            <a:ext cx="7777163" cy="457200"/>
          </a:xfrm>
          <a:prstGeom prst="rect">
            <a:avLst/>
          </a:prstGeom>
          <a:noFill/>
          <a:ln w="9525">
            <a:noFill/>
            <a:miter lim="800000"/>
            <a:headEnd/>
            <a:tailEnd/>
          </a:ln>
        </p:spPr>
        <p:txBody>
          <a:bodyPr>
            <a:spAutoFit/>
          </a:bodyPr>
          <a:lstStyle/>
          <a:p>
            <a:pPr>
              <a:spcBef>
                <a:spcPct val="50000"/>
              </a:spcBef>
            </a:pPr>
            <a:r>
              <a:rPr lang="pl-PL" sz="2400" b="1"/>
              <a:t> Art.151</a:t>
            </a:r>
            <a:r>
              <a:rPr lang="pl-PL" sz="2400" b="1" baseline="30000"/>
              <a:t>3</a:t>
            </a:r>
            <a:r>
              <a:rPr lang="pl-PL" sz="2400" b="1"/>
              <a:t> (Rekompensata za dzień wolny)</a:t>
            </a:r>
          </a:p>
        </p:txBody>
      </p:sp>
      <p:sp>
        <p:nvSpPr>
          <p:cNvPr id="133124" name="Rectangle 5"/>
          <p:cNvSpPr>
            <a:spLocks noGrp="1" noChangeArrowheads="1"/>
          </p:cNvSpPr>
          <p:nvPr>
            <p:ph type="subTitle" idx="4294967295"/>
          </p:nvPr>
        </p:nvSpPr>
        <p:spPr>
          <a:xfrm>
            <a:off x="755650" y="1989138"/>
            <a:ext cx="7777163" cy="4464050"/>
          </a:xfrm>
          <a:solidFill>
            <a:schemeClr val="bg1"/>
          </a:solidFill>
        </p:spPr>
        <p:txBody>
          <a:bodyPr/>
          <a:lstStyle/>
          <a:p>
            <a:pPr marL="533400" indent="-533400" eaLnBrk="1" hangingPunct="1">
              <a:lnSpc>
                <a:spcPct val="150000"/>
              </a:lnSpc>
              <a:buFontTx/>
              <a:buChar char="•"/>
            </a:pPr>
            <a:r>
              <a:rPr lang="pl-PL" sz="2000" smtClean="0"/>
              <a:t>polecenie pracy w dniu wyznaczonym jako dzień wolny od pracy wynikający z zasady średnio 5 dniowego tygodnia pracy może mieć miejsce wyłącznie wówczas, gdy zachodzą przesłanki uzasadniające polecenie pracy w godzinach nadliczbowych</a:t>
            </a:r>
          </a:p>
          <a:p>
            <a:pPr marL="533400" indent="-533400" eaLnBrk="1" hangingPunct="1">
              <a:lnSpc>
                <a:spcPct val="150000"/>
              </a:lnSpc>
              <a:buFontTx/>
              <a:buChar char="•"/>
            </a:pPr>
            <a:r>
              <a:rPr lang="pl-PL" sz="2000" smtClean="0"/>
              <a:t>udzielnie dnia wolnego w zamian za pracę w dniu wyznaczonym jako wolny od pracy  z tytułu zasady średnio </a:t>
            </a:r>
            <a:br>
              <a:rPr lang="pl-PL" sz="2000" smtClean="0"/>
            </a:br>
            <a:r>
              <a:rPr lang="pl-PL" sz="2000" smtClean="0"/>
              <a:t>5-dniowego tygodnia pracy ma nastąpić najpóźniej do końca okresu rozliczeniowego</a:t>
            </a:r>
          </a:p>
        </p:txBody>
      </p:sp>
    </p:spTree>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2"/>
          <p:cNvSpPr>
            <a:spLocks noGrp="1" noChangeArrowheads="1"/>
          </p:cNvSpPr>
          <p:nvPr>
            <p:ph type="ctrTitle" idx="4294967295"/>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134147" name="Text Box 4"/>
          <p:cNvSpPr txBox="1">
            <a:spLocks noChangeArrowheads="1"/>
          </p:cNvSpPr>
          <p:nvPr/>
        </p:nvSpPr>
        <p:spPr bwMode="auto">
          <a:xfrm>
            <a:off x="755650" y="1341438"/>
            <a:ext cx="7777163" cy="457200"/>
          </a:xfrm>
          <a:prstGeom prst="rect">
            <a:avLst/>
          </a:prstGeom>
          <a:noFill/>
          <a:ln w="9525">
            <a:noFill/>
            <a:miter lim="800000"/>
            <a:headEnd/>
            <a:tailEnd/>
          </a:ln>
        </p:spPr>
        <p:txBody>
          <a:bodyPr>
            <a:spAutoFit/>
          </a:bodyPr>
          <a:lstStyle/>
          <a:p>
            <a:pPr>
              <a:spcBef>
                <a:spcPct val="50000"/>
              </a:spcBef>
            </a:pPr>
            <a:r>
              <a:rPr lang="pl-PL" sz="2400" b="1"/>
              <a:t> Art.151</a:t>
            </a:r>
            <a:r>
              <a:rPr lang="pl-PL" sz="2400" b="1" baseline="30000"/>
              <a:t>3</a:t>
            </a:r>
            <a:r>
              <a:rPr lang="pl-PL" sz="2400" b="1"/>
              <a:t> (Rekompensata za dzień wolny)</a:t>
            </a:r>
          </a:p>
        </p:txBody>
      </p:sp>
      <p:sp>
        <p:nvSpPr>
          <p:cNvPr id="134148" name="Rectangle 5"/>
          <p:cNvSpPr>
            <a:spLocks noGrp="1" noChangeArrowheads="1"/>
          </p:cNvSpPr>
          <p:nvPr>
            <p:ph type="subTitle" idx="4294967295"/>
          </p:nvPr>
        </p:nvSpPr>
        <p:spPr>
          <a:xfrm>
            <a:off x="755650" y="1989138"/>
            <a:ext cx="7777163" cy="4464050"/>
          </a:xfrm>
          <a:solidFill>
            <a:schemeClr val="bg1"/>
          </a:solidFill>
        </p:spPr>
        <p:txBody>
          <a:bodyPr/>
          <a:lstStyle/>
          <a:p>
            <a:pPr marL="533400" indent="-533400" eaLnBrk="1" hangingPunct="1">
              <a:lnSpc>
                <a:spcPct val="150000"/>
              </a:lnSpc>
              <a:buFontTx/>
              <a:buChar char="•"/>
            </a:pPr>
            <a:r>
              <a:rPr lang="pl-PL" sz="2000" smtClean="0"/>
              <a:t>przepis skonstruowany jest w formie uprawnienia pracownika, wobec tego kształtuje jednocześnie obowiązek pracodawcy; brak realizacji obowiązku  art.281 pkt 5 Kodeksu pracy</a:t>
            </a:r>
          </a:p>
          <a:p>
            <a:pPr marL="533400" indent="-533400" eaLnBrk="1" hangingPunct="1">
              <a:lnSpc>
                <a:spcPct val="150000"/>
              </a:lnSpc>
              <a:buFontTx/>
              <a:buChar char="•"/>
            </a:pPr>
            <a:r>
              <a:rPr lang="pl-PL" sz="2000" smtClean="0"/>
              <a:t>w przypadku, gdy pracodawca nie zastosuje się do powinności przewidzianej w komentowanym przepisie zobowiązany jest do wypłacenia pracownikowi dodatku za pracę w godzinach nadliczbowych ( art.1511 §2 Kodeksu pracy). </a:t>
            </a:r>
          </a:p>
        </p:txBody>
      </p:sp>
    </p:spTree>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2"/>
          <p:cNvSpPr>
            <a:spLocks noGrp="1" noChangeArrowheads="1"/>
          </p:cNvSpPr>
          <p:nvPr>
            <p:ph type="ctrTitle" idx="4294967295"/>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135171" name="Text Box 4"/>
          <p:cNvSpPr txBox="1">
            <a:spLocks noChangeArrowheads="1"/>
          </p:cNvSpPr>
          <p:nvPr/>
        </p:nvSpPr>
        <p:spPr bwMode="auto">
          <a:xfrm>
            <a:off x="755650" y="1341438"/>
            <a:ext cx="7777163" cy="457200"/>
          </a:xfrm>
          <a:prstGeom prst="rect">
            <a:avLst/>
          </a:prstGeom>
          <a:noFill/>
          <a:ln w="9525">
            <a:noFill/>
            <a:miter lim="800000"/>
            <a:headEnd/>
            <a:tailEnd/>
          </a:ln>
        </p:spPr>
        <p:txBody>
          <a:bodyPr>
            <a:spAutoFit/>
          </a:bodyPr>
          <a:lstStyle/>
          <a:p>
            <a:pPr>
              <a:spcBef>
                <a:spcPct val="50000"/>
              </a:spcBef>
            </a:pPr>
            <a:r>
              <a:rPr lang="pl-PL" sz="2400" b="1"/>
              <a:t> Art.151</a:t>
            </a:r>
            <a:r>
              <a:rPr lang="pl-PL" sz="2400" b="1" baseline="30000"/>
              <a:t>4</a:t>
            </a:r>
            <a:r>
              <a:rPr lang="pl-PL" sz="2400" b="1"/>
              <a:t> (Pracownicy zarządzający)</a:t>
            </a:r>
          </a:p>
        </p:txBody>
      </p:sp>
      <p:sp>
        <p:nvSpPr>
          <p:cNvPr id="135172" name="Rectangle 5"/>
          <p:cNvSpPr>
            <a:spLocks noGrp="1" noChangeArrowheads="1"/>
          </p:cNvSpPr>
          <p:nvPr>
            <p:ph type="subTitle" idx="4294967295"/>
          </p:nvPr>
        </p:nvSpPr>
        <p:spPr>
          <a:xfrm>
            <a:off x="755650" y="1989138"/>
            <a:ext cx="8388350" cy="4868862"/>
          </a:xfrm>
          <a:solidFill>
            <a:schemeClr val="bg1"/>
          </a:solidFill>
        </p:spPr>
        <p:txBody>
          <a:bodyPr/>
          <a:lstStyle/>
          <a:p>
            <a:pPr marL="533400" indent="-533400" eaLnBrk="1" hangingPunct="1">
              <a:lnSpc>
                <a:spcPct val="150000"/>
              </a:lnSpc>
              <a:buFontTx/>
              <a:buChar char="•"/>
            </a:pPr>
            <a:r>
              <a:rPr lang="pl-PL" sz="2000" smtClean="0"/>
              <a:t>zakres zadań ww. pracowników powinien być tak ustalony, aby mogli je wykonywać w normalnym czasie pracy; pracownicy </a:t>
            </a:r>
            <a:br>
              <a:rPr lang="pl-PL" sz="2000" smtClean="0"/>
            </a:br>
            <a:r>
              <a:rPr lang="pl-PL" sz="2000" smtClean="0"/>
              <a:t>ci mogą być wyjątkowo zatrudnienie w godzinach nadliczbowych bez prawa do odrębnego wynagrodzenia ale to musi być wyjątek; </a:t>
            </a:r>
            <a:br>
              <a:rPr lang="pl-PL" sz="2000" smtClean="0"/>
            </a:br>
            <a:r>
              <a:rPr lang="pl-PL" sz="2000" smtClean="0"/>
              <a:t>w tym zakresie kierunek orzecznictwa sądowego nie ulega zmianie</a:t>
            </a:r>
          </a:p>
          <a:p>
            <a:pPr marL="533400" indent="-533400" eaLnBrk="1" hangingPunct="1">
              <a:lnSpc>
                <a:spcPct val="150000"/>
              </a:lnSpc>
              <a:buFontTx/>
              <a:buChar char="•"/>
            </a:pPr>
            <a:r>
              <a:rPr lang="pl-PL" sz="2000" smtClean="0"/>
              <a:t>kierownikom wyodrębnionych komórek organizacyjnych przysługuje jednak prawo do oddzielnego wynagrodzenia z tytułu pracy wykonywanej na polecenie pracodawcy w godzinach nadliczbowych przypadających w niedzielę i święto, jeżeli za pracę w takim dniu nie otrzymali innego dnia wolnego od pracy</a:t>
            </a:r>
          </a:p>
        </p:txBody>
      </p:sp>
    </p:spTree>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2"/>
          <p:cNvSpPr>
            <a:spLocks noGrp="1" noChangeArrowheads="1"/>
          </p:cNvSpPr>
          <p:nvPr>
            <p:ph type="ctrTitle" idx="4294967295"/>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136195" name="Text Box 4"/>
          <p:cNvSpPr txBox="1">
            <a:spLocks noChangeArrowheads="1"/>
          </p:cNvSpPr>
          <p:nvPr/>
        </p:nvSpPr>
        <p:spPr bwMode="auto">
          <a:xfrm>
            <a:off x="755650" y="1341438"/>
            <a:ext cx="7777163" cy="457200"/>
          </a:xfrm>
          <a:prstGeom prst="rect">
            <a:avLst/>
          </a:prstGeom>
          <a:noFill/>
          <a:ln w="9525">
            <a:noFill/>
            <a:miter lim="800000"/>
            <a:headEnd/>
            <a:tailEnd/>
          </a:ln>
        </p:spPr>
        <p:txBody>
          <a:bodyPr>
            <a:spAutoFit/>
          </a:bodyPr>
          <a:lstStyle/>
          <a:p>
            <a:pPr>
              <a:spcBef>
                <a:spcPct val="50000"/>
              </a:spcBef>
            </a:pPr>
            <a:r>
              <a:rPr lang="pl-PL" sz="2400" b="1"/>
              <a:t>Art.151</a:t>
            </a:r>
            <a:r>
              <a:rPr lang="pl-PL" sz="2400" b="1" baseline="30000"/>
              <a:t>4</a:t>
            </a:r>
            <a:r>
              <a:rPr lang="pl-PL" sz="2400" b="1"/>
              <a:t> (Pracownicy zarządzający)</a:t>
            </a:r>
          </a:p>
        </p:txBody>
      </p:sp>
      <p:sp>
        <p:nvSpPr>
          <p:cNvPr id="136196" name="Rectangle 5"/>
          <p:cNvSpPr>
            <a:spLocks noGrp="1" noChangeArrowheads="1"/>
          </p:cNvSpPr>
          <p:nvPr>
            <p:ph type="subTitle" idx="4294967295"/>
          </p:nvPr>
        </p:nvSpPr>
        <p:spPr>
          <a:xfrm>
            <a:off x="0" y="1989138"/>
            <a:ext cx="9144000" cy="4868862"/>
          </a:xfrm>
          <a:solidFill>
            <a:schemeClr val="bg1"/>
          </a:solidFill>
        </p:spPr>
        <p:txBody>
          <a:bodyPr/>
          <a:lstStyle/>
          <a:p>
            <a:pPr marL="533400" indent="-533400" eaLnBrk="1" hangingPunct="1">
              <a:lnSpc>
                <a:spcPct val="150000"/>
              </a:lnSpc>
              <a:buFontTx/>
              <a:buChar char="•"/>
            </a:pPr>
            <a:r>
              <a:rPr lang="pl-PL" sz="2000" smtClean="0"/>
              <a:t>komentowany przepis pozostałej w sprzeczności z art.4 ust.2 Europejskiej Karty Społecznej, która przewiduje, że umawiające się strony zobowiązują się uznawać prawo pracowników do zwiększonego wynagrodzenia za pracę w godzinach nadliczbowych z wyjątkiem przypadków szczególnych. Z Karty wynika możliwość naszego ustawodawcy do pominięcia prawa kierowników do zwiększonego wynagrodzenia za pracę w godzinach nadliczbowych a nie do pozbawienia ich normalnego wynagrodzenia za tą pracę. Istniejący stan prawny stanowi więc pogwałcenie Europejskiej Kart Społecznej, gdyż Prezydent RP w dniu 10.06.1997r. stwierdził, że Polska uważa się za związaną m.in. art.4 ust.2 tej Karty.</a:t>
            </a:r>
          </a:p>
        </p:txBody>
      </p:sp>
    </p:spTree>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2"/>
          <p:cNvSpPr>
            <a:spLocks noGrp="1" noChangeArrowheads="1"/>
          </p:cNvSpPr>
          <p:nvPr>
            <p:ph type="ctrTitle" idx="4294967295"/>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137219" name="Text Box 4"/>
          <p:cNvSpPr txBox="1">
            <a:spLocks noChangeArrowheads="1"/>
          </p:cNvSpPr>
          <p:nvPr/>
        </p:nvSpPr>
        <p:spPr bwMode="auto">
          <a:xfrm>
            <a:off x="755650" y="1341438"/>
            <a:ext cx="7777163" cy="457200"/>
          </a:xfrm>
          <a:prstGeom prst="rect">
            <a:avLst/>
          </a:prstGeom>
          <a:noFill/>
          <a:ln w="9525">
            <a:noFill/>
            <a:miter lim="800000"/>
            <a:headEnd/>
            <a:tailEnd/>
          </a:ln>
        </p:spPr>
        <p:txBody>
          <a:bodyPr>
            <a:spAutoFit/>
          </a:bodyPr>
          <a:lstStyle/>
          <a:p>
            <a:pPr>
              <a:spcBef>
                <a:spcPct val="50000"/>
              </a:spcBef>
            </a:pPr>
            <a:r>
              <a:rPr lang="pl-PL" sz="2400" b="1"/>
              <a:t> Art.151</a:t>
            </a:r>
            <a:r>
              <a:rPr lang="pl-PL" sz="2400" baseline="30000"/>
              <a:t>5</a:t>
            </a:r>
            <a:r>
              <a:rPr lang="pl-PL" sz="2400" b="1"/>
              <a:t> (Dyżur)</a:t>
            </a:r>
          </a:p>
        </p:txBody>
      </p:sp>
      <p:sp>
        <p:nvSpPr>
          <p:cNvPr id="137220" name="Rectangle 5"/>
          <p:cNvSpPr>
            <a:spLocks noGrp="1" noChangeArrowheads="1"/>
          </p:cNvSpPr>
          <p:nvPr>
            <p:ph type="subTitle" idx="4294967295"/>
          </p:nvPr>
        </p:nvSpPr>
        <p:spPr>
          <a:xfrm>
            <a:off x="755650" y="1989138"/>
            <a:ext cx="8388350" cy="4679950"/>
          </a:xfrm>
          <a:solidFill>
            <a:schemeClr val="bg1"/>
          </a:solidFill>
        </p:spPr>
        <p:txBody>
          <a:bodyPr/>
          <a:lstStyle/>
          <a:p>
            <a:pPr marL="533400" indent="-533400" eaLnBrk="1" hangingPunct="1">
              <a:lnSpc>
                <a:spcPct val="150000"/>
              </a:lnSpc>
              <a:buFontTx/>
              <a:buChar char="•"/>
            </a:pPr>
            <a:r>
              <a:rPr lang="pl-PL" sz="2100" smtClean="0"/>
              <a:t>dyżur jest jednym z obowiązków pracowniczych stanowiących dodatkowe zadanie robocze po normalnych godzinach pracy</a:t>
            </a:r>
          </a:p>
          <a:p>
            <a:pPr marL="533400" indent="-533400" eaLnBrk="1" hangingPunct="1">
              <a:lnSpc>
                <a:spcPct val="150000"/>
              </a:lnSpc>
              <a:buFontTx/>
              <a:buChar char="•"/>
            </a:pPr>
            <a:r>
              <a:rPr lang="pl-PL" sz="2100" smtClean="0"/>
              <a:t>istota dyżury polega na tym, że w jego trakcie pracownik nie wykonuje żadnej pracy, lecz jedynie przejawia gotowość do jej wykonania</a:t>
            </a:r>
          </a:p>
          <a:p>
            <a:pPr marL="533400" indent="-533400" eaLnBrk="1" hangingPunct="1">
              <a:lnSpc>
                <a:spcPct val="150000"/>
              </a:lnSpc>
              <a:buFontTx/>
              <a:buChar char="•"/>
            </a:pPr>
            <a:r>
              <a:rPr lang="pl-PL" sz="2100" smtClean="0"/>
              <a:t>część dyżuru, w czasie której pracownik świadczył pracę podlega zaliczeniu do czasu pracy → obowiązek zapłacenia wynagrodzenia i dodatku z tytułu pracy w godzinach nadliczbowych</a:t>
            </a:r>
          </a:p>
        </p:txBody>
      </p:sp>
    </p:spTree>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2"/>
          <p:cNvSpPr>
            <a:spLocks noGrp="1" noChangeArrowheads="1"/>
          </p:cNvSpPr>
          <p:nvPr>
            <p:ph type="ctrTitle" idx="4294967295"/>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138243" name="Text Box 4"/>
          <p:cNvSpPr txBox="1">
            <a:spLocks noChangeArrowheads="1"/>
          </p:cNvSpPr>
          <p:nvPr/>
        </p:nvSpPr>
        <p:spPr bwMode="auto">
          <a:xfrm>
            <a:off x="755650" y="1341438"/>
            <a:ext cx="7777163" cy="457200"/>
          </a:xfrm>
          <a:prstGeom prst="rect">
            <a:avLst/>
          </a:prstGeom>
          <a:noFill/>
          <a:ln w="9525">
            <a:noFill/>
            <a:miter lim="800000"/>
            <a:headEnd/>
            <a:tailEnd/>
          </a:ln>
        </p:spPr>
        <p:txBody>
          <a:bodyPr>
            <a:spAutoFit/>
          </a:bodyPr>
          <a:lstStyle/>
          <a:p>
            <a:pPr>
              <a:spcBef>
                <a:spcPct val="50000"/>
              </a:spcBef>
            </a:pPr>
            <a:r>
              <a:rPr lang="pl-PL" sz="2400" b="1"/>
              <a:t>Art.151</a:t>
            </a:r>
            <a:r>
              <a:rPr lang="pl-PL" sz="2400" b="1" baseline="30000"/>
              <a:t>5</a:t>
            </a:r>
            <a:r>
              <a:rPr lang="pl-PL" sz="2400" b="1"/>
              <a:t> (Dyżur)</a:t>
            </a:r>
          </a:p>
        </p:txBody>
      </p:sp>
      <p:sp>
        <p:nvSpPr>
          <p:cNvPr id="138244" name="Rectangle 5"/>
          <p:cNvSpPr>
            <a:spLocks noGrp="1" noChangeArrowheads="1"/>
          </p:cNvSpPr>
          <p:nvPr>
            <p:ph type="subTitle" idx="4294967295"/>
          </p:nvPr>
        </p:nvSpPr>
        <p:spPr>
          <a:xfrm>
            <a:off x="755650" y="1989138"/>
            <a:ext cx="8208963" cy="4868862"/>
          </a:xfrm>
          <a:solidFill>
            <a:schemeClr val="bg1"/>
          </a:solidFill>
        </p:spPr>
        <p:txBody>
          <a:bodyPr/>
          <a:lstStyle/>
          <a:p>
            <a:pPr marL="533400" indent="-533400" eaLnBrk="1" hangingPunct="1">
              <a:lnSpc>
                <a:spcPct val="150000"/>
              </a:lnSpc>
              <a:buFontTx/>
              <a:buChar char="•"/>
            </a:pPr>
            <a:r>
              <a:rPr lang="pl-PL" sz="2200" smtClean="0"/>
              <a:t>w konsekwencji część dyżuru zaliczoną do czasu pracy, jeżeli stanowi pracę ponadnormatywną, wlicza się także </a:t>
            </a:r>
            <a:br>
              <a:rPr lang="pl-PL" sz="2200" smtClean="0"/>
            </a:br>
            <a:r>
              <a:rPr lang="pl-PL" sz="2200" smtClean="0"/>
              <a:t>do limitu godzin nadliczbowych</a:t>
            </a:r>
          </a:p>
          <a:p>
            <a:pPr marL="533400" indent="-533400" eaLnBrk="1" hangingPunct="1">
              <a:lnSpc>
                <a:spcPct val="150000"/>
              </a:lnSpc>
              <a:buFontTx/>
              <a:buChar char="•"/>
            </a:pPr>
            <a:r>
              <a:rPr lang="pl-PL" sz="2200" smtClean="0"/>
              <a:t>za czas dyżuru, czyli wykazywania wyłącznie gotowości </a:t>
            </a:r>
            <a:br>
              <a:rPr lang="pl-PL" sz="2200" smtClean="0"/>
            </a:br>
            <a:r>
              <a:rPr lang="pl-PL" sz="2200" smtClean="0"/>
              <a:t>do wykonywania pracy pracownikowi przysługuje czas wolny od pracy w wymiarze odpowiadającym długości dyżuru albo wynagrodzenie wynikające z osobistego zaszeregowania pracownika określonego stawką miesięczną lub godzinową lub 60% wynagrodzenia</a:t>
            </a:r>
          </a:p>
        </p:txBody>
      </p:sp>
    </p:spTree>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2"/>
          <p:cNvSpPr>
            <a:spLocks noGrp="1" noChangeArrowheads="1"/>
          </p:cNvSpPr>
          <p:nvPr>
            <p:ph type="ctrTitle" idx="4294967295"/>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139267" name="Text Box 4"/>
          <p:cNvSpPr txBox="1">
            <a:spLocks noChangeArrowheads="1"/>
          </p:cNvSpPr>
          <p:nvPr/>
        </p:nvSpPr>
        <p:spPr bwMode="auto">
          <a:xfrm>
            <a:off x="755650" y="1341438"/>
            <a:ext cx="7777163" cy="457200"/>
          </a:xfrm>
          <a:prstGeom prst="rect">
            <a:avLst/>
          </a:prstGeom>
          <a:noFill/>
          <a:ln w="9525">
            <a:noFill/>
            <a:miter lim="800000"/>
            <a:headEnd/>
            <a:tailEnd/>
          </a:ln>
        </p:spPr>
        <p:txBody>
          <a:bodyPr>
            <a:spAutoFit/>
          </a:bodyPr>
          <a:lstStyle/>
          <a:p>
            <a:pPr>
              <a:spcBef>
                <a:spcPct val="50000"/>
              </a:spcBef>
            </a:pPr>
            <a:r>
              <a:rPr lang="pl-PL" sz="2400" b="1"/>
              <a:t>Art.151</a:t>
            </a:r>
            <a:r>
              <a:rPr lang="pl-PL" sz="2400" b="1" baseline="30000"/>
              <a:t>5</a:t>
            </a:r>
            <a:r>
              <a:rPr lang="pl-PL" sz="2400" b="1"/>
              <a:t> (Dyżur)</a:t>
            </a:r>
          </a:p>
        </p:txBody>
      </p:sp>
      <p:sp>
        <p:nvSpPr>
          <p:cNvPr id="139268" name="Rectangle 5"/>
          <p:cNvSpPr>
            <a:spLocks noGrp="1" noChangeArrowheads="1"/>
          </p:cNvSpPr>
          <p:nvPr>
            <p:ph type="subTitle" idx="4294967295"/>
          </p:nvPr>
        </p:nvSpPr>
        <p:spPr>
          <a:xfrm>
            <a:off x="755650" y="1989138"/>
            <a:ext cx="7777163" cy="4464050"/>
          </a:xfrm>
          <a:solidFill>
            <a:schemeClr val="bg1"/>
          </a:solidFill>
        </p:spPr>
        <p:txBody>
          <a:bodyPr/>
          <a:lstStyle/>
          <a:p>
            <a:pPr marL="533400" indent="-533400" eaLnBrk="1" hangingPunct="1">
              <a:lnSpc>
                <a:spcPct val="150000"/>
              </a:lnSpc>
              <a:buFontTx/>
              <a:buChar char="•"/>
            </a:pPr>
            <a:r>
              <a:rPr lang="pl-PL" sz="2200" smtClean="0"/>
              <a:t>za czas dyżuru pełnionego w domu ekwiwalent pracownikowi nie przysługuje</a:t>
            </a:r>
          </a:p>
          <a:p>
            <a:pPr marL="533400" indent="-533400" eaLnBrk="1" hangingPunct="1">
              <a:lnSpc>
                <a:spcPct val="150000"/>
              </a:lnSpc>
              <a:buFontTx/>
              <a:buChar char="•"/>
            </a:pPr>
            <a:r>
              <a:rPr lang="pl-PL" sz="2200" smtClean="0"/>
              <a:t>jeżeli w czasie zleconego dyżuru dojdzie </a:t>
            </a:r>
            <a:br>
              <a:rPr lang="pl-PL" sz="2200" smtClean="0"/>
            </a:br>
            <a:r>
              <a:rPr lang="pl-PL" sz="2200" smtClean="0"/>
              <a:t>do wykonywania pracy przez pracownika w czasie dyżuru należy w całości wliczyć do czasu pracy</a:t>
            </a:r>
          </a:p>
          <a:p>
            <a:pPr marL="533400" indent="-533400" eaLnBrk="1" hangingPunct="1">
              <a:lnSpc>
                <a:spcPct val="150000"/>
              </a:lnSpc>
              <a:buFontTx/>
              <a:buChar char="•"/>
            </a:pPr>
            <a:r>
              <a:rPr lang="pl-PL" sz="2200" smtClean="0"/>
              <a:t>dyżur nie może naruszać prawa do wypoczynku dobowego ani prawa do wypoczynku tygodniowego.</a:t>
            </a:r>
          </a:p>
        </p:txBody>
      </p:sp>
    </p:spTree>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2"/>
          <p:cNvSpPr>
            <a:spLocks noGrp="1" noChangeArrowheads="1"/>
          </p:cNvSpPr>
          <p:nvPr>
            <p:ph type="ctrTitle" idx="4294967295"/>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140291" name="Text Box 4"/>
          <p:cNvSpPr txBox="1">
            <a:spLocks noChangeArrowheads="1"/>
          </p:cNvSpPr>
          <p:nvPr/>
        </p:nvSpPr>
        <p:spPr bwMode="auto">
          <a:xfrm>
            <a:off x="755650" y="1341438"/>
            <a:ext cx="7777163" cy="457200"/>
          </a:xfrm>
          <a:prstGeom prst="rect">
            <a:avLst/>
          </a:prstGeom>
          <a:noFill/>
          <a:ln w="9525">
            <a:noFill/>
            <a:miter lim="800000"/>
            <a:headEnd/>
            <a:tailEnd/>
          </a:ln>
        </p:spPr>
        <p:txBody>
          <a:bodyPr>
            <a:spAutoFit/>
          </a:bodyPr>
          <a:lstStyle/>
          <a:p>
            <a:pPr>
              <a:spcBef>
                <a:spcPct val="50000"/>
              </a:spcBef>
            </a:pPr>
            <a:r>
              <a:rPr lang="pl-PL" sz="2400" b="1"/>
              <a:t>Art.151</a:t>
            </a:r>
            <a:r>
              <a:rPr lang="pl-PL" sz="2400" b="1" baseline="30000"/>
              <a:t>5</a:t>
            </a:r>
            <a:r>
              <a:rPr lang="pl-PL" sz="2400" b="1"/>
              <a:t> (Dyżur)</a:t>
            </a:r>
          </a:p>
        </p:txBody>
      </p:sp>
      <p:sp>
        <p:nvSpPr>
          <p:cNvPr id="140292" name="Rectangle 5"/>
          <p:cNvSpPr>
            <a:spLocks noGrp="1" noChangeArrowheads="1"/>
          </p:cNvSpPr>
          <p:nvPr>
            <p:ph type="subTitle" idx="4294967295"/>
          </p:nvPr>
        </p:nvSpPr>
        <p:spPr>
          <a:xfrm>
            <a:off x="395288" y="1989138"/>
            <a:ext cx="8748712" cy="4868862"/>
          </a:xfrm>
          <a:solidFill>
            <a:schemeClr val="bg1"/>
          </a:solidFill>
        </p:spPr>
        <p:txBody>
          <a:bodyPr/>
          <a:lstStyle/>
          <a:p>
            <a:pPr marL="533400" indent="-533400" eaLnBrk="1" hangingPunct="1">
              <a:lnSpc>
                <a:spcPct val="150000"/>
              </a:lnSpc>
              <a:buFontTx/>
              <a:buNone/>
            </a:pPr>
            <a:r>
              <a:rPr lang="pl-PL" sz="2000" smtClean="0"/>
              <a:t>A ponadto:</a:t>
            </a:r>
          </a:p>
          <a:p>
            <a:pPr marL="533400" indent="-533400" eaLnBrk="1" hangingPunct="1">
              <a:lnSpc>
                <a:spcPct val="150000"/>
              </a:lnSpc>
              <a:buFontTx/>
              <a:buChar char="•"/>
            </a:pPr>
            <a:r>
              <a:rPr lang="pl-PL" sz="2000" smtClean="0"/>
              <a:t>niedopuszczalność polecenia dyżuru w przypadku gdyby pracownik miał realizować inne zadania niż wynikające z umowy o pracę</a:t>
            </a:r>
          </a:p>
          <a:p>
            <a:pPr marL="533400" indent="-533400" eaLnBrk="1" hangingPunct="1">
              <a:lnSpc>
                <a:spcPct val="150000"/>
              </a:lnSpc>
              <a:buFontTx/>
              <a:buChar char="•"/>
            </a:pPr>
            <a:r>
              <a:rPr lang="pl-PL" sz="2000" smtClean="0"/>
              <a:t>pełnienie dyżuru może mieć miejsce poza godzinami pracy pracownika wynikającymi z rozkładu czasu pracy, ale nie może zastępować  normalnej pracy; gdyby istniała potrzeba pełnienia dyżuru w godzinach przeznaczonych na pracę pracownika, wówczas czas tak pełnionego „dyżuru” musi być zaliczony do czasu pracy</a:t>
            </a:r>
          </a:p>
          <a:p>
            <a:pPr marL="533400" indent="-533400" eaLnBrk="1" hangingPunct="1">
              <a:lnSpc>
                <a:spcPct val="150000"/>
              </a:lnSpc>
              <a:buFontTx/>
              <a:buChar char="•"/>
            </a:pPr>
            <a:r>
              <a:rPr lang="pl-PL" sz="2000" smtClean="0"/>
              <a:t>postulowana nowelizacja przepisów Kodeksu pracy w zakresie dyżuru ma zrealizować postulat włączenia czasu dyżuru do czasu pracy.</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ctrTitle"/>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15363" name="Text Box 4"/>
          <p:cNvSpPr txBox="1">
            <a:spLocks noChangeArrowheads="1"/>
          </p:cNvSpPr>
          <p:nvPr/>
        </p:nvSpPr>
        <p:spPr bwMode="auto">
          <a:xfrm>
            <a:off x="827088" y="1484313"/>
            <a:ext cx="7777162" cy="457200"/>
          </a:xfrm>
          <a:prstGeom prst="rect">
            <a:avLst/>
          </a:prstGeom>
          <a:noFill/>
          <a:ln w="9525">
            <a:noFill/>
            <a:miter lim="800000"/>
            <a:headEnd/>
            <a:tailEnd/>
          </a:ln>
        </p:spPr>
        <p:txBody>
          <a:bodyPr>
            <a:spAutoFit/>
          </a:bodyPr>
          <a:lstStyle/>
          <a:p>
            <a:pPr>
              <a:spcBef>
                <a:spcPct val="50000"/>
              </a:spcBef>
            </a:pPr>
            <a:r>
              <a:rPr lang="pl-PL" sz="2400" b="1"/>
              <a:t>Art.128 K.p. definicje:</a:t>
            </a:r>
          </a:p>
        </p:txBody>
      </p:sp>
      <p:sp>
        <p:nvSpPr>
          <p:cNvPr id="15364" name="Rectangle 5"/>
          <p:cNvSpPr>
            <a:spLocks noGrp="1" noChangeArrowheads="1"/>
          </p:cNvSpPr>
          <p:nvPr>
            <p:ph type="subTitle" idx="1"/>
          </p:nvPr>
        </p:nvSpPr>
        <p:spPr>
          <a:xfrm>
            <a:off x="358775" y="2276475"/>
            <a:ext cx="8785225" cy="4581525"/>
          </a:xfrm>
          <a:solidFill>
            <a:schemeClr val="bg1"/>
          </a:solidFill>
        </p:spPr>
        <p:txBody>
          <a:bodyPr/>
          <a:lstStyle/>
          <a:p>
            <a:pPr marL="533400" indent="-533400" eaLnBrk="1" hangingPunct="1">
              <a:lnSpc>
                <a:spcPct val="150000"/>
              </a:lnSpc>
            </a:pPr>
            <a:r>
              <a:rPr lang="pl-PL" sz="2200" b="1" smtClean="0"/>
              <a:t>Odpoczynek tygodniowy</a:t>
            </a:r>
            <a:r>
              <a:rPr lang="pl-PL" sz="2200" smtClean="0"/>
              <a:t> </a:t>
            </a:r>
          </a:p>
          <a:p>
            <a:pPr marL="533400" indent="-533400" eaLnBrk="1" hangingPunct="1">
              <a:lnSpc>
                <a:spcPct val="150000"/>
              </a:lnSpc>
            </a:pPr>
            <a:r>
              <a:rPr lang="pl-PL" sz="2200" smtClean="0"/>
              <a:t>	powszechny - to kolejnych 35 godzin wolnych od pracy i dyżuru, występujących w każdym tygodniu okresu rozliczeniowego oraz minimalny - dla osób zarządzających albo prowadzących akcję ratowniczą w celu ochrony zdrowia lub życia osób, względnie ochrony mienia albo usunięcia awarii, to kolejne 24 godziny wolne od pracy i dyżuru, w każdym tygodniu okresu rozliczeniowego (art. 133 § l i § 2 K.p.).</a:t>
            </a:r>
          </a:p>
        </p:txBody>
      </p:sp>
    </p:spTree>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2"/>
          <p:cNvSpPr>
            <a:spLocks noGrp="1" noChangeArrowheads="1"/>
          </p:cNvSpPr>
          <p:nvPr>
            <p:ph type="ctrTitle" idx="4294967295"/>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141315" name="Text Box 4"/>
          <p:cNvSpPr txBox="1">
            <a:spLocks noChangeArrowheads="1"/>
          </p:cNvSpPr>
          <p:nvPr/>
        </p:nvSpPr>
        <p:spPr bwMode="auto">
          <a:xfrm>
            <a:off x="755650" y="1341438"/>
            <a:ext cx="7777163" cy="457200"/>
          </a:xfrm>
          <a:prstGeom prst="rect">
            <a:avLst/>
          </a:prstGeom>
          <a:noFill/>
          <a:ln w="9525">
            <a:noFill/>
            <a:miter lim="800000"/>
            <a:headEnd/>
            <a:tailEnd/>
          </a:ln>
        </p:spPr>
        <p:txBody>
          <a:bodyPr>
            <a:spAutoFit/>
          </a:bodyPr>
          <a:lstStyle/>
          <a:p>
            <a:pPr>
              <a:spcBef>
                <a:spcPct val="50000"/>
              </a:spcBef>
            </a:pPr>
            <a:r>
              <a:rPr lang="pl-PL" sz="2400" b="1"/>
              <a:t> Art.151</a:t>
            </a:r>
            <a:r>
              <a:rPr lang="pl-PL" sz="2400" b="1" baseline="30000"/>
              <a:t>6</a:t>
            </a:r>
            <a:r>
              <a:rPr lang="pl-PL" sz="2400" b="1"/>
              <a:t> (Obniżenie wymiaru czasu pracy)</a:t>
            </a:r>
          </a:p>
        </p:txBody>
      </p:sp>
      <p:sp>
        <p:nvSpPr>
          <p:cNvPr id="141316" name="Rectangle 5"/>
          <p:cNvSpPr>
            <a:spLocks noGrp="1" noChangeArrowheads="1"/>
          </p:cNvSpPr>
          <p:nvPr>
            <p:ph type="subTitle" idx="4294967295"/>
          </p:nvPr>
        </p:nvSpPr>
        <p:spPr>
          <a:xfrm>
            <a:off x="468313" y="1989138"/>
            <a:ext cx="8675687" cy="4868862"/>
          </a:xfrm>
          <a:solidFill>
            <a:schemeClr val="bg1"/>
          </a:solidFill>
        </p:spPr>
        <p:txBody>
          <a:bodyPr/>
          <a:lstStyle/>
          <a:p>
            <a:pPr marL="533400" indent="-533400" eaLnBrk="1" hangingPunct="1">
              <a:lnSpc>
                <a:spcPct val="150000"/>
              </a:lnSpc>
              <a:buFontTx/>
              <a:buChar char="•"/>
            </a:pPr>
            <a:r>
              <a:rPr lang="pl-PL" sz="2000" smtClean="0"/>
              <a:t>dokonując rozliczenia czasu pracy trzeba dokonać poprawnego ustalenia liczby godzin przepracowanych przez pracownika </a:t>
            </a:r>
            <a:br>
              <a:rPr lang="pl-PL" sz="2000" smtClean="0"/>
            </a:br>
            <a:r>
              <a:rPr lang="pl-PL" sz="2000" smtClean="0"/>
              <a:t>i ewentualnie doliczyć odpowiednia liczbę godzin z tytułu usprawiedliwionej nieobecności;</a:t>
            </a:r>
          </a:p>
          <a:p>
            <a:pPr marL="533400" indent="-533400" eaLnBrk="1" hangingPunct="1">
              <a:lnSpc>
                <a:spcPct val="150000"/>
              </a:lnSpc>
              <a:buFontTx/>
              <a:buChar char="•"/>
            </a:pPr>
            <a:r>
              <a:rPr lang="pl-PL" sz="2000" smtClean="0"/>
              <a:t>obliczony w ten sposób normatywny czas pracy należy przyrównać </a:t>
            </a:r>
            <a:br>
              <a:rPr lang="pl-PL" sz="2000" smtClean="0"/>
            </a:br>
            <a:r>
              <a:rPr lang="pl-PL" sz="2000" smtClean="0"/>
              <a:t>do normatywnego czasu pracy, jaki powinien być przepracowany przez pracownika w tym skróconym okresie rozliczeniowym</a:t>
            </a:r>
          </a:p>
          <a:p>
            <a:pPr marL="533400" indent="-533400" eaLnBrk="1" hangingPunct="1">
              <a:lnSpc>
                <a:spcPct val="150000"/>
              </a:lnSpc>
              <a:buFontTx/>
              <a:buChar char="•"/>
            </a:pPr>
            <a:r>
              <a:rPr lang="pl-PL" sz="2000" smtClean="0"/>
              <a:t>następnie ustalamy, czy pracownik przekroczył w jakimś dniu pracy normatyw; jeżeli takie przypadki miały miejsce, to wówczas stosownie do art.1511 §1 Kodeksu pracy należy doliczyć stosowne dodatki.</a:t>
            </a:r>
          </a:p>
        </p:txBody>
      </p:sp>
    </p:spTree>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ChangeArrowheads="1"/>
          </p:cNvSpPr>
          <p:nvPr>
            <p:ph type="ctrTitle" idx="4294967295"/>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142339" name="Text Box 4"/>
          <p:cNvSpPr txBox="1">
            <a:spLocks noChangeArrowheads="1"/>
          </p:cNvSpPr>
          <p:nvPr/>
        </p:nvSpPr>
        <p:spPr bwMode="auto">
          <a:xfrm>
            <a:off x="755650" y="1341438"/>
            <a:ext cx="7777163" cy="457200"/>
          </a:xfrm>
          <a:prstGeom prst="rect">
            <a:avLst/>
          </a:prstGeom>
          <a:noFill/>
          <a:ln w="9525">
            <a:noFill/>
            <a:miter lim="800000"/>
            <a:headEnd/>
            <a:tailEnd/>
          </a:ln>
        </p:spPr>
        <p:txBody>
          <a:bodyPr>
            <a:spAutoFit/>
          </a:bodyPr>
          <a:lstStyle/>
          <a:p>
            <a:pPr>
              <a:spcBef>
                <a:spcPct val="50000"/>
              </a:spcBef>
            </a:pPr>
            <a:r>
              <a:rPr lang="pl-PL" sz="2400" b="1"/>
              <a:t>Art. 151</a:t>
            </a:r>
            <a:r>
              <a:rPr lang="pl-PL" sz="2400" b="1" baseline="30000"/>
              <a:t>7</a:t>
            </a:r>
            <a:r>
              <a:rPr lang="pl-PL" sz="2400" b="1"/>
              <a:t> (Pora nocna)</a:t>
            </a:r>
          </a:p>
        </p:txBody>
      </p:sp>
      <p:sp>
        <p:nvSpPr>
          <p:cNvPr id="142340" name="Rectangle 5"/>
          <p:cNvSpPr>
            <a:spLocks noGrp="1" noChangeArrowheads="1"/>
          </p:cNvSpPr>
          <p:nvPr>
            <p:ph type="subTitle" idx="4294967295"/>
          </p:nvPr>
        </p:nvSpPr>
        <p:spPr>
          <a:xfrm>
            <a:off x="755650" y="1989138"/>
            <a:ext cx="8388350" cy="4868862"/>
          </a:xfrm>
          <a:solidFill>
            <a:schemeClr val="bg1"/>
          </a:solidFill>
        </p:spPr>
        <p:txBody>
          <a:bodyPr/>
          <a:lstStyle/>
          <a:p>
            <a:pPr marL="533400" indent="-533400" eaLnBrk="1" hangingPunct="1">
              <a:lnSpc>
                <a:spcPct val="150000"/>
              </a:lnSpc>
              <a:buFontTx/>
              <a:buChar char="•"/>
            </a:pPr>
            <a:r>
              <a:rPr lang="pl-PL" sz="2000" smtClean="0"/>
              <a:t>dzień pracy składa się zatem z dwóch pór: dziennej i nocnej, </a:t>
            </a:r>
            <a:br>
              <a:rPr lang="pl-PL" sz="2000" smtClean="0"/>
            </a:br>
            <a:r>
              <a:rPr lang="pl-PL" sz="2000" smtClean="0"/>
              <a:t>z uwagi na fizjologiczne niedogodności pracy w porze nocnej ustawodawca przewiduje dla zatrudnionych w tym czasie dodatek – 20% stawki wynikającej z minimalnego wynagrodzenia – przepisy  płacowe  mogę tę sprawę  kształtować korzystniej</a:t>
            </a:r>
          </a:p>
          <a:p>
            <a:pPr marL="533400" indent="-533400" eaLnBrk="1" hangingPunct="1">
              <a:lnSpc>
                <a:spcPct val="150000"/>
              </a:lnSpc>
              <a:buFontTx/>
              <a:buChar char="•"/>
            </a:pPr>
            <a:r>
              <a:rPr lang="pl-PL" sz="2000" smtClean="0"/>
              <a:t>pora nocna obejmuje 8 godzin pomiędzy godzinami 21</a:t>
            </a:r>
            <a:r>
              <a:rPr lang="pl-PL" sz="2000" baseline="30000" smtClean="0"/>
              <a:t>00</a:t>
            </a:r>
            <a:r>
              <a:rPr lang="pl-PL" sz="2000" smtClean="0"/>
              <a:t> a 7</a:t>
            </a:r>
            <a:r>
              <a:rPr lang="pl-PL" sz="2000" baseline="30000" smtClean="0"/>
              <a:t>00</a:t>
            </a:r>
            <a:r>
              <a:rPr lang="pl-PL" sz="2000" smtClean="0"/>
              <a:t> dnia następnego; oznacza to, że w regulaminie pracodawca powinien określić te 8 godzin np. 21</a:t>
            </a:r>
            <a:r>
              <a:rPr lang="pl-PL" sz="2000" baseline="30000" smtClean="0"/>
              <a:t>00</a:t>
            </a:r>
            <a:r>
              <a:rPr lang="pl-PL" sz="2000" smtClean="0"/>
              <a:t> – 5</a:t>
            </a:r>
            <a:r>
              <a:rPr lang="pl-PL" sz="2000" baseline="30000" smtClean="0"/>
              <a:t>00</a:t>
            </a:r>
            <a:r>
              <a:rPr lang="pl-PL" sz="2000" smtClean="0"/>
              <a:t>, 22</a:t>
            </a:r>
            <a:r>
              <a:rPr lang="pl-PL" sz="2000" baseline="30000" smtClean="0"/>
              <a:t>00</a:t>
            </a:r>
            <a:r>
              <a:rPr lang="pl-PL" sz="2000" smtClean="0"/>
              <a:t> – 6</a:t>
            </a:r>
            <a:r>
              <a:rPr lang="pl-PL" sz="2000" baseline="30000" smtClean="0"/>
              <a:t>0</a:t>
            </a:r>
            <a:r>
              <a:rPr lang="pl-PL" sz="2000" smtClean="0"/>
              <a:t>0,  23</a:t>
            </a:r>
            <a:r>
              <a:rPr lang="pl-PL" sz="2000" baseline="30000" smtClean="0"/>
              <a:t>00</a:t>
            </a:r>
            <a:r>
              <a:rPr lang="pl-PL" sz="2000" smtClean="0"/>
              <a:t>  - 7</a:t>
            </a:r>
            <a:r>
              <a:rPr lang="pl-PL" sz="2000" baseline="30000" smtClean="0"/>
              <a:t>00</a:t>
            </a:r>
          </a:p>
        </p:txBody>
      </p:sp>
    </p:spTree>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2"/>
          <p:cNvSpPr>
            <a:spLocks noGrp="1" noChangeArrowheads="1"/>
          </p:cNvSpPr>
          <p:nvPr>
            <p:ph type="ctrTitle" idx="4294967295"/>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143363" name="Text Box 4"/>
          <p:cNvSpPr txBox="1">
            <a:spLocks noChangeArrowheads="1"/>
          </p:cNvSpPr>
          <p:nvPr/>
        </p:nvSpPr>
        <p:spPr bwMode="auto">
          <a:xfrm>
            <a:off x="755650" y="1341438"/>
            <a:ext cx="7777163" cy="457200"/>
          </a:xfrm>
          <a:prstGeom prst="rect">
            <a:avLst/>
          </a:prstGeom>
          <a:noFill/>
          <a:ln w="9525">
            <a:noFill/>
            <a:miter lim="800000"/>
            <a:headEnd/>
            <a:tailEnd/>
          </a:ln>
        </p:spPr>
        <p:txBody>
          <a:bodyPr>
            <a:spAutoFit/>
          </a:bodyPr>
          <a:lstStyle/>
          <a:p>
            <a:pPr>
              <a:spcBef>
                <a:spcPct val="50000"/>
              </a:spcBef>
            </a:pPr>
            <a:r>
              <a:rPr lang="pl-PL" sz="2400" b="1"/>
              <a:t>Art. 151</a:t>
            </a:r>
            <a:r>
              <a:rPr lang="pl-PL" sz="2400" b="1" baseline="30000"/>
              <a:t>7</a:t>
            </a:r>
            <a:r>
              <a:rPr lang="pl-PL" sz="2400" b="1"/>
              <a:t> (Pora nocna)</a:t>
            </a:r>
          </a:p>
        </p:txBody>
      </p:sp>
      <p:sp>
        <p:nvSpPr>
          <p:cNvPr id="143364" name="Rectangle 5"/>
          <p:cNvSpPr>
            <a:spLocks noGrp="1" noChangeArrowheads="1"/>
          </p:cNvSpPr>
          <p:nvPr>
            <p:ph type="subTitle" idx="4294967295"/>
          </p:nvPr>
        </p:nvSpPr>
        <p:spPr>
          <a:xfrm>
            <a:off x="755650" y="1989138"/>
            <a:ext cx="7777163" cy="4464050"/>
          </a:xfrm>
          <a:solidFill>
            <a:schemeClr val="bg1"/>
          </a:solidFill>
        </p:spPr>
        <p:txBody>
          <a:bodyPr/>
          <a:lstStyle/>
          <a:p>
            <a:pPr marL="533400" indent="-533400" eaLnBrk="1" hangingPunct="1">
              <a:lnSpc>
                <a:spcPct val="150000"/>
              </a:lnSpc>
              <a:buFontTx/>
              <a:buChar char="•"/>
            </a:pPr>
            <a:r>
              <a:rPr lang="pl-PL" sz="2000" smtClean="0"/>
              <a:t>pracujący w nocy pracownik, którego rozkład czasu pracy obejmuje w każdej dobie pracy co najmniej 3 godziny pracy </a:t>
            </a:r>
            <a:br>
              <a:rPr lang="pl-PL" sz="2000" smtClean="0"/>
            </a:br>
            <a:r>
              <a:rPr lang="pl-PL" sz="2000" smtClean="0"/>
              <a:t>w porze nocnej lub którego co najmniej ¼  czasu pracy w okresie rozliczeniowym przypada na porę nocną; powyższą zasadą nie są objęci pracownicy zarządzającej zakładem pracy w imieniu pracodawcy, a także pracownicy  zatrudnieni w przypadkach konieczności prowadzenia akcji ratowniczej </a:t>
            </a:r>
            <a:br>
              <a:rPr lang="pl-PL" sz="2000" smtClean="0"/>
            </a:br>
            <a:r>
              <a:rPr lang="pl-PL" sz="2000" smtClean="0"/>
              <a:t>w celu ochrony życia lub zdrowia ludzkiego, ochrony mienia albo usunięcia awarii</a:t>
            </a:r>
          </a:p>
        </p:txBody>
      </p:sp>
    </p:spTree>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2"/>
          <p:cNvSpPr>
            <a:spLocks noGrp="1" noChangeArrowheads="1"/>
          </p:cNvSpPr>
          <p:nvPr>
            <p:ph type="ctrTitle" idx="4294967295"/>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144387" name="Text Box 4"/>
          <p:cNvSpPr txBox="1">
            <a:spLocks noChangeArrowheads="1"/>
          </p:cNvSpPr>
          <p:nvPr/>
        </p:nvSpPr>
        <p:spPr bwMode="auto">
          <a:xfrm>
            <a:off x="755650" y="1341438"/>
            <a:ext cx="7777163" cy="457200"/>
          </a:xfrm>
          <a:prstGeom prst="rect">
            <a:avLst/>
          </a:prstGeom>
          <a:noFill/>
          <a:ln w="9525">
            <a:noFill/>
            <a:miter lim="800000"/>
            <a:headEnd/>
            <a:tailEnd/>
          </a:ln>
        </p:spPr>
        <p:txBody>
          <a:bodyPr>
            <a:spAutoFit/>
          </a:bodyPr>
          <a:lstStyle/>
          <a:p>
            <a:pPr>
              <a:spcBef>
                <a:spcPct val="50000"/>
              </a:spcBef>
            </a:pPr>
            <a:r>
              <a:rPr lang="pl-PL" sz="2400" b="1"/>
              <a:t>Art. 151</a:t>
            </a:r>
            <a:r>
              <a:rPr lang="pl-PL" sz="2400" b="1" baseline="30000"/>
              <a:t>7</a:t>
            </a:r>
            <a:r>
              <a:rPr lang="pl-PL" sz="2400" b="1"/>
              <a:t> (Pora nocna)</a:t>
            </a:r>
          </a:p>
        </p:txBody>
      </p:sp>
      <p:sp>
        <p:nvSpPr>
          <p:cNvPr id="144388" name="Rectangle 5"/>
          <p:cNvSpPr>
            <a:spLocks noGrp="1" noChangeArrowheads="1"/>
          </p:cNvSpPr>
          <p:nvPr>
            <p:ph type="subTitle" idx="4294967295"/>
          </p:nvPr>
        </p:nvSpPr>
        <p:spPr>
          <a:xfrm>
            <a:off x="755650" y="1989138"/>
            <a:ext cx="7777163" cy="4464050"/>
          </a:xfrm>
          <a:solidFill>
            <a:schemeClr val="bg1"/>
          </a:solidFill>
        </p:spPr>
        <p:txBody>
          <a:bodyPr/>
          <a:lstStyle/>
          <a:p>
            <a:pPr marL="533400" indent="-533400" eaLnBrk="1" hangingPunct="1">
              <a:lnSpc>
                <a:spcPct val="150000"/>
              </a:lnSpc>
              <a:buFontTx/>
              <a:buChar char="•"/>
            </a:pPr>
            <a:r>
              <a:rPr lang="pl-PL" sz="2200" smtClean="0"/>
              <a:t>czas pracy pracownika pracującego w nocy nie może przekraczać 8 godzin na dobę, jeżeli wykonuje:</a:t>
            </a:r>
          </a:p>
          <a:p>
            <a:pPr marL="742950" lvl="1" indent="-285750" eaLnBrk="1" hangingPunct="1">
              <a:lnSpc>
                <a:spcPct val="150000"/>
              </a:lnSpc>
              <a:buFontTx/>
              <a:buChar char="•"/>
            </a:pPr>
            <a:r>
              <a:rPr lang="pl-PL" sz="2200" smtClean="0"/>
              <a:t>prace szczególnie niebezpieczne</a:t>
            </a:r>
          </a:p>
          <a:p>
            <a:pPr marL="742950" lvl="1" indent="-285750" eaLnBrk="1" hangingPunct="1">
              <a:lnSpc>
                <a:spcPct val="150000"/>
              </a:lnSpc>
              <a:buFontTx/>
              <a:buChar char="•"/>
            </a:pPr>
            <a:r>
              <a:rPr lang="pl-PL" sz="2200" smtClean="0"/>
              <a:t>prace związane z dużym wysiłkiem fizycznym</a:t>
            </a:r>
          </a:p>
          <a:p>
            <a:pPr marL="742950" lvl="1" indent="-285750" eaLnBrk="1" hangingPunct="1">
              <a:lnSpc>
                <a:spcPct val="150000"/>
              </a:lnSpc>
              <a:buFontTx/>
              <a:buChar char="•"/>
            </a:pPr>
            <a:r>
              <a:rPr lang="pl-PL" sz="2200" smtClean="0"/>
              <a:t>prace związane z dużym wysiłkiem umysłowym</a:t>
            </a:r>
          </a:p>
        </p:txBody>
      </p:sp>
    </p:spTree>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2"/>
          <p:cNvSpPr>
            <a:spLocks noGrp="1" noChangeArrowheads="1"/>
          </p:cNvSpPr>
          <p:nvPr>
            <p:ph type="ctrTitle" idx="4294967295"/>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145411" name="Text Box 4"/>
          <p:cNvSpPr txBox="1">
            <a:spLocks noChangeArrowheads="1"/>
          </p:cNvSpPr>
          <p:nvPr/>
        </p:nvSpPr>
        <p:spPr bwMode="auto">
          <a:xfrm>
            <a:off x="755650" y="1341438"/>
            <a:ext cx="7777163" cy="457200"/>
          </a:xfrm>
          <a:prstGeom prst="rect">
            <a:avLst/>
          </a:prstGeom>
          <a:noFill/>
          <a:ln w="9525">
            <a:noFill/>
            <a:miter lim="800000"/>
            <a:headEnd/>
            <a:tailEnd/>
          </a:ln>
        </p:spPr>
        <p:txBody>
          <a:bodyPr>
            <a:spAutoFit/>
          </a:bodyPr>
          <a:lstStyle/>
          <a:p>
            <a:pPr>
              <a:spcBef>
                <a:spcPct val="50000"/>
              </a:spcBef>
            </a:pPr>
            <a:r>
              <a:rPr lang="pl-PL" sz="2400" b="1"/>
              <a:t>Art. 151</a:t>
            </a:r>
            <a:r>
              <a:rPr lang="pl-PL" sz="2400" b="1" baseline="30000"/>
              <a:t>7</a:t>
            </a:r>
            <a:r>
              <a:rPr lang="pl-PL" sz="2400" b="1"/>
              <a:t> (Pora nocna)</a:t>
            </a:r>
          </a:p>
        </p:txBody>
      </p:sp>
      <p:sp>
        <p:nvSpPr>
          <p:cNvPr id="145412" name="Rectangle 5"/>
          <p:cNvSpPr>
            <a:spLocks noGrp="1" noChangeArrowheads="1"/>
          </p:cNvSpPr>
          <p:nvPr>
            <p:ph type="subTitle" idx="4294967295"/>
          </p:nvPr>
        </p:nvSpPr>
        <p:spPr>
          <a:xfrm>
            <a:off x="755650" y="1989138"/>
            <a:ext cx="7777163" cy="4464050"/>
          </a:xfrm>
          <a:solidFill>
            <a:schemeClr val="bg1"/>
          </a:solidFill>
        </p:spPr>
        <p:txBody>
          <a:bodyPr/>
          <a:lstStyle/>
          <a:p>
            <a:pPr marL="533400" indent="-533400" eaLnBrk="1" hangingPunct="1">
              <a:lnSpc>
                <a:spcPct val="150000"/>
              </a:lnSpc>
              <a:buFontTx/>
              <a:buNone/>
            </a:pPr>
            <a:r>
              <a:rPr lang="pl-PL" sz="2200" smtClean="0"/>
              <a:t>pracodawca jest obowiązany określić wykaz   prac, o których mowa w pkt a,b oraz c w porozumieniu z zakładową organizacją związkową, a w razie jej braku, </a:t>
            </a:r>
            <a:br>
              <a:rPr lang="pl-PL" sz="2200" smtClean="0"/>
            </a:br>
            <a:r>
              <a:rPr lang="pl-PL" sz="2200" smtClean="0"/>
              <a:t>z przedstawicielami pracowników wybranymi w trybie przyjętym u danego pracodawcy (odpowiednie zastosowanie art.23711a K.p.)</a:t>
            </a:r>
          </a:p>
        </p:txBody>
      </p:sp>
    </p:spTree>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2"/>
          <p:cNvSpPr>
            <a:spLocks noGrp="1" noChangeArrowheads="1"/>
          </p:cNvSpPr>
          <p:nvPr>
            <p:ph type="ctrTitle" idx="4294967295"/>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146435" name="Text Box 4"/>
          <p:cNvSpPr txBox="1">
            <a:spLocks noChangeArrowheads="1"/>
          </p:cNvSpPr>
          <p:nvPr/>
        </p:nvSpPr>
        <p:spPr bwMode="auto">
          <a:xfrm>
            <a:off x="755650" y="1341438"/>
            <a:ext cx="7777163" cy="457200"/>
          </a:xfrm>
          <a:prstGeom prst="rect">
            <a:avLst/>
          </a:prstGeom>
          <a:noFill/>
          <a:ln w="9525">
            <a:noFill/>
            <a:miter lim="800000"/>
            <a:headEnd/>
            <a:tailEnd/>
          </a:ln>
        </p:spPr>
        <p:txBody>
          <a:bodyPr>
            <a:spAutoFit/>
          </a:bodyPr>
          <a:lstStyle/>
          <a:p>
            <a:pPr>
              <a:spcBef>
                <a:spcPct val="50000"/>
              </a:spcBef>
            </a:pPr>
            <a:r>
              <a:rPr lang="pl-PL" sz="2400" b="1"/>
              <a:t>Art. 151</a:t>
            </a:r>
            <a:r>
              <a:rPr lang="pl-PL" sz="2400" b="1" baseline="30000"/>
              <a:t>7</a:t>
            </a:r>
            <a:r>
              <a:rPr lang="pl-PL" sz="2400" b="1"/>
              <a:t> (Pora nocna)</a:t>
            </a:r>
          </a:p>
        </p:txBody>
      </p:sp>
      <p:sp>
        <p:nvSpPr>
          <p:cNvPr id="146436" name="Rectangle 5"/>
          <p:cNvSpPr>
            <a:spLocks noGrp="1" noChangeArrowheads="1"/>
          </p:cNvSpPr>
          <p:nvPr>
            <p:ph type="subTitle" idx="4294967295"/>
          </p:nvPr>
        </p:nvSpPr>
        <p:spPr>
          <a:xfrm>
            <a:off x="755650" y="1989138"/>
            <a:ext cx="7777163" cy="4464050"/>
          </a:xfrm>
          <a:solidFill>
            <a:schemeClr val="bg1"/>
          </a:solidFill>
        </p:spPr>
        <p:txBody>
          <a:bodyPr/>
          <a:lstStyle/>
          <a:p>
            <a:pPr marL="533400" indent="-533400" eaLnBrk="1" hangingPunct="1">
              <a:lnSpc>
                <a:spcPct val="150000"/>
              </a:lnSpc>
              <a:buFontTx/>
              <a:buNone/>
            </a:pPr>
            <a:r>
              <a:rPr lang="pl-PL" sz="2200" smtClean="0"/>
              <a:t>instytucja powiadomienia inspektora pracy o zatrudnianiu pracowników w porze nocnej; na pisemny wniosek pracownika pracującego w nocy (wg przyjętej definicji) pracodawca ma obowiązek poinformować właściwego inspektora PIP; obowiązek ma charakter formalny, naruszenie może skutkować odpowiedzialnością </a:t>
            </a:r>
            <a:br>
              <a:rPr lang="pl-PL" sz="2200" smtClean="0"/>
            </a:br>
            <a:r>
              <a:rPr lang="pl-PL" sz="2200" smtClean="0"/>
              <a:t>z art.281 pkt 5 K.p. </a:t>
            </a:r>
          </a:p>
        </p:txBody>
      </p:sp>
    </p:spTree>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2"/>
          <p:cNvSpPr>
            <a:spLocks noGrp="1" noChangeArrowheads="1"/>
          </p:cNvSpPr>
          <p:nvPr>
            <p:ph type="ctrTitle" idx="4294967295"/>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147459" name="Text Box 4"/>
          <p:cNvSpPr txBox="1">
            <a:spLocks noChangeArrowheads="1"/>
          </p:cNvSpPr>
          <p:nvPr/>
        </p:nvSpPr>
        <p:spPr bwMode="auto">
          <a:xfrm>
            <a:off x="755650" y="1341438"/>
            <a:ext cx="7777163" cy="457200"/>
          </a:xfrm>
          <a:prstGeom prst="rect">
            <a:avLst/>
          </a:prstGeom>
          <a:noFill/>
          <a:ln w="9525">
            <a:noFill/>
            <a:miter lim="800000"/>
            <a:headEnd/>
            <a:tailEnd/>
          </a:ln>
        </p:spPr>
        <p:txBody>
          <a:bodyPr>
            <a:spAutoFit/>
          </a:bodyPr>
          <a:lstStyle/>
          <a:p>
            <a:pPr>
              <a:spcBef>
                <a:spcPct val="50000"/>
              </a:spcBef>
            </a:pPr>
            <a:r>
              <a:rPr lang="pl-PL" sz="2400" b="1"/>
              <a:t> Art.151</a:t>
            </a:r>
            <a:r>
              <a:rPr lang="pl-PL" sz="2400" b="1" baseline="30000"/>
              <a:t>8</a:t>
            </a:r>
            <a:r>
              <a:rPr lang="pl-PL" sz="2400" b="1"/>
              <a:t> (Rekompensata za pracę nocną)</a:t>
            </a:r>
          </a:p>
        </p:txBody>
      </p:sp>
      <p:sp>
        <p:nvSpPr>
          <p:cNvPr id="147460" name="Rectangle 5"/>
          <p:cNvSpPr>
            <a:spLocks noGrp="1" noChangeArrowheads="1"/>
          </p:cNvSpPr>
          <p:nvPr>
            <p:ph type="subTitle" idx="4294967295"/>
          </p:nvPr>
        </p:nvSpPr>
        <p:spPr>
          <a:xfrm>
            <a:off x="755650" y="1989138"/>
            <a:ext cx="7777163" cy="4464050"/>
          </a:xfrm>
          <a:solidFill>
            <a:schemeClr val="bg1"/>
          </a:solidFill>
        </p:spPr>
        <p:txBody>
          <a:bodyPr/>
          <a:lstStyle/>
          <a:p>
            <a:pPr marL="533400" indent="-533400" eaLnBrk="1" hangingPunct="1">
              <a:lnSpc>
                <a:spcPct val="150000"/>
              </a:lnSpc>
              <a:buFontTx/>
              <a:buChar char="•"/>
            </a:pPr>
            <a:r>
              <a:rPr lang="pl-PL" sz="2000" smtClean="0"/>
              <a:t>za każda godzinę pracy w porze nocnej pracownikowi przysługuje 20% dodatek obliczony od stawki wynikającej </a:t>
            </a:r>
            <a:br>
              <a:rPr lang="pl-PL" sz="2000" smtClean="0"/>
            </a:br>
            <a:r>
              <a:rPr lang="pl-PL" sz="2000" smtClean="0"/>
              <a:t>z minimalnego wynagrodzenia</a:t>
            </a:r>
          </a:p>
          <a:p>
            <a:pPr marL="533400" indent="-533400" eaLnBrk="1" hangingPunct="1">
              <a:lnSpc>
                <a:spcPct val="150000"/>
              </a:lnSpc>
              <a:buFontTx/>
              <a:buChar char="•"/>
            </a:pPr>
            <a:r>
              <a:rPr lang="pl-PL" sz="2000" smtClean="0"/>
              <a:t>regulamin wynagradzania lub układ zbiorowy pracy mogą przewidywać korzystniejszy dodatek</a:t>
            </a:r>
          </a:p>
          <a:p>
            <a:pPr marL="533400" indent="-533400" eaLnBrk="1" hangingPunct="1">
              <a:lnSpc>
                <a:spcPct val="150000"/>
              </a:lnSpc>
              <a:buFontTx/>
              <a:buChar char="•"/>
            </a:pPr>
            <a:r>
              <a:rPr lang="pl-PL" sz="2000" smtClean="0"/>
              <a:t>w razie braku precyzyjnego określenia pory nocnej </a:t>
            </a:r>
            <a:br>
              <a:rPr lang="pl-PL" sz="2000" smtClean="0"/>
            </a:br>
            <a:r>
              <a:rPr lang="pl-PL" sz="2000" smtClean="0"/>
              <a:t>w regulaminie pracy, pracodawca może być obciążony koniecznością wypłacania dodatku za cały okres między 21</a:t>
            </a:r>
            <a:r>
              <a:rPr lang="pl-PL" sz="2000" baseline="30000" smtClean="0"/>
              <a:t>00</a:t>
            </a:r>
            <a:r>
              <a:rPr lang="pl-PL" sz="2000" smtClean="0"/>
              <a:t> a 7</a:t>
            </a:r>
            <a:r>
              <a:rPr lang="pl-PL" sz="2000" baseline="30000" smtClean="0"/>
              <a:t>00</a:t>
            </a:r>
            <a:r>
              <a:rPr lang="pl-PL" sz="2000" smtClean="0"/>
              <a:t> - zasada korzyści pracownika (art.18 Kodeksu pracy)</a:t>
            </a:r>
          </a:p>
        </p:txBody>
      </p:sp>
    </p:spTree>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2"/>
          <p:cNvSpPr>
            <a:spLocks noGrp="1" noChangeArrowheads="1"/>
          </p:cNvSpPr>
          <p:nvPr>
            <p:ph type="ctrTitle" idx="4294967295"/>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148483" name="Text Box 4"/>
          <p:cNvSpPr txBox="1">
            <a:spLocks noChangeArrowheads="1"/>
          </p:cNvSpPr>
          <p:nvPr/>
        </p:nvSpPr>
        <p:spPr bwMode="auto">
          <a:xfrm>
            <a:off x="755650" y="1341438"/>
            <a:ext cx="7777163" cy="457200"/>
          </a:xfrm>
          <a:prstGeom prst="rect">
            <a:avLst/>
          </a:prstGeom>
          <a:noFill/>
          <a:ln w="9525">
            <a:noFill/>
            <a:miter lim="800000"/>
            <a:headEnd/>
            <a:tailEnd/>
          </a:ln>
        </p:spPr>
        <p:txBody>
          <a:bodyPr>
            <a:spAutoFit/>
          </a:bodyPr>
          <a:lstStyle/>
          <a:p>
            <a:pPr>
              <a:spcBef>
                <a:spcPct val="50000"/>
              </a:spcBef>
            </a:pPr>
            <a:r>
              <a:rPr lang="pl-PL" sz="2400" b="1"/>
              <a:t> Art.151</a:t>
            </a:r>
            <a:r>
              <a:rPr lang="pl-PL" sz="2400" b="1" baseline="30000"/>
              <a:t>8</a:t>
            </a:r>
            <a:r>
              <a:rPr lang="pl-PL" sz="2400" b="1"/>
              <a:t> (Rekompensata za pracę nocną)</a:t>
            </a:r>
          </a:p>
        </p:txBody>
      </p:sp>
      <p:sp>
        <p:nvSpPr>
          <p:cNvPr id="148484" name="Rectangle 5"/>
          <p:cNvSpPr>
            <a:spLocks noGrp="1" noChangeArrowheads="1"/>
          </p:cNvSpPr>
          <p:nvPr>
            <p:ph type="subTitle" idx="4294967295"/>
          </p:nvPr>
        </p:nvSpPr>
        <p:spPr>
          <a:xfrm>
            <a:off x="755650" y="1989138"/>
            <a:ext cx="7777163" cy="4464050"/>
          </a:xfrm>
          <a:solidFill>
            <a:schemeClr val="bg1"/>
          </a:solidFill>
        </p:spPr>
        <p:txBody>
          <a:bodyPr/>
          <a:lstStyle/>
          <a:p>
            <a:pPr marL="533400" indent="-533400" eaLnBrk="1" hangingPunct="1">
              <a:lnSpc>
                <a:spcPct val="150000"/>
              </a:lnSpc>
              <a:buFontTx/>
              <a:buChar char="•"/>
            </a:pPr>
            <a:r>
              <a:rPr lang="pl-PL" sz="2200" smtClean="0"/>
              <a:t>wprowadzenie ryczałtu powinno polegać na określeniu liczby godzin pracy w porze nocnej w okresie rozliczeniowym (przewidywany wymiar pracy) - ryczałt nie może w oczywisty sposób umniejszać należności pieniężnej dla pracownika</a:t>
            </a:r>
          </a:p>
        </p:txBody>
      </p:sp>
    </p:spTree>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2"/>
          <p:cNvSpPr>
            <a:spLocks noGrp="1" noChangeArrowheads="1"/>
          </p:cNvSpPr>
          <p:nvPr>
            <p:ph type="ctrTitle" idx="4294967295"/>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149507" name="Text Box 4"/>
          <p:cNvSpPr txBox="1">
            <a:spLocks noChangeArrowheads="1"/>
          </p:cNvSpPr>
          <p:nvPr/>
        </p:nvSpPr>
        <p:spPr bwMode="auto">
          <a:xfrm>
            <a:off x="755650" y="1341438"/>
            <a:ext cx="7777163" cy="457200"/>
          </a:xfrm>
          <a:prstGeom prst="rect">
            <a:avLst/>
          </a:prstGeom>
          <a:noFill/>
          <a:ln w="9525">
            <a:noFill/>
            <a:miter lim="800000"/>
            <a:headEnd/>
            <a:tailEnd/>
          </a:ln>
        </p:spPr>
        <p:txBody>
          <a:bodyPr>
            <a:spAutoFit/>
          </a:bodyPr>
          <a:lstStyle/>
          <a:p>
            <a:pPr>
              <a:spcBef>
                <a:spcPct val="50000"/>
              </a:spcBef>
            </a:pPr>
            <a:r>
              <a:rPr lang="pl-PL" sz="2400" b="1"/>
              <a:t> Art.151</a:t>
            </a:r>
            <a:r>
              <a:rPr lang="pl-PL" sz="2400" b="1" baseline="30000"/>
              <a:t>8</a:t>
            </a:r>
            <a:r>
              <a:rPr lang="pl-PL" sz="2400" b="1"/>
              <a:t> (Rekompensata za pracę nocną)</a:t>
            </a:r>
          </a:p>
        </p:txBody>
      </p:sp>
      <p:sp>
        <p:nvSpPr>
          <p:cNvPr id="149508" name="Rectangle 5"/>
          <p:cNvSpPr>
            <a:spLocks noGrp="1" noChangeArrowheads="1"/>
          </p:cNvSpPr>
          <p:nvPr>
            <p:ph type="subTitle" idx="4294967295"/>
          </p:nvPr>
        </p:nvSpPr>
        <p:spPr>
          <a:xfrm>
            <a:off x="468313" y="1989138"/>
            <a:ext cx="8675687" cy="4868862"/>
          </a:xfrm>
          <a:solidFill>
            <a:schemeClr val="bg1"/>
          </a:solidFill>
        </p:spPr>
        <p:txBody>
          <a:bodyPr/>
          <a:lstStyle/>
          <a:p>
            <a:pPr marL="533400" indent="-533400" eaLnBrk="1" hangingPunct="1">
              <a:lnSpc>
                <a:spcPct val="150000"/>
              </a:lnSpc>
              <a:buFontTx/>
              <a:buChar char="•"/>
            </a:pPr>
            <a:r>
              <a:rPr lang="pl-PL" sz="2000" smtClean="0"/>
              <a:t>charakter dodatku w kontekście minimalnego wynagrodzenia za pracę; zgodnie z art.6 ust.5 ustawy z dnia 10 października 2002r. </a:t>
            </a:r>
            <a:br>
              <a:rPr lang="pl-PL" sz="2000" smtClean="0"/>
            </a:br>
            <a:r>
              <a:rPr lang="pl-PL" sz="2000" smtClean="0"/>
              <a:t>„o minimalnym wynagrodzeniu za pracę” przy obliczaniu wysokości wynagrodzenia pracownika uwzględnia się:</a:t>
            </a:r>
          </a:p>
          <a:p>
            <a:pPr marL="742950" lvl="1" indent="-285750" eaLnBrk="1" hangingPunct="1">
              <a:lnSpc>
                <a:spcPct val="150000"/>
              </a:lnSpc>
              <a:buFontTx/>
              <a:buChar char="•"/>
            </a:pPr>
            <a:r>
              <a:rPr lang="pl-PL" sz="1800" smtClean="0"/>
              <a:t>nagrody jubileuszowej,</a:t>
            </a:r>
          </a:p>
          <a:p>
            <a:pPr marL="742950" lvl="1" indent="-285750" eaLnBrk="1" hangingPunct="1">
              <a:lnSpc>
                <a:spcPct val="150000"/>
              </a:lnSpc>
              <a:buFontTx/>
              <a:buChar char="•"/>
            </a:pPr>
            <a:r>
              <a:rPr lang="pl-PL" sz="1800" smtClean="0"/>
              <a:t>odprawy pieniężnej przysługującej pracownikowi w związku z przejściem na emeryturę lub rentę z tytułu niezdolności do pracy,</a:t>
            </a:r>
          </a:p>
          <a:p>
            <a:pPr marL="742950" lvl="1" indent="-285750" eaLnBrk="1" hangingPunct="1">
              <a:lnSpc>
                <a:spcPct val="150000"/>
              </a:lnSpc>
              <a:buFontTx/>
              <a:buChar char="•"/>
            </a:pPr>
            <a:r>
              <a:rPr lang="pl-PL" sz="1800" smtClean="0"/>
              <a:t>wynagrodzenia za pracę w godzinach nadliczbowych.</a:t>
            </a:r>
          </a:p>
          <a:p>
            <a:pPr marL="533400" indent="-533400" eaLnBrk="1" hangingPunct="1">
              <a:lnSpc>
                <a:spcPct val="150000"/>
              </a:lnSpc>
              <a:buFontTx/>
              <a:buNone/>
            </a:pPr>
            <a:r>
              <a:rPr lang="pl-PL" sz="2000" smtClean="0"/>
              <a:t>A contrario inne składniki wynagrodzenia mogą wejść w skład minimalnego wynagrodzenia.</a:t>
            </a:r>
          </a:p>
        </p:txBody>
      </p:sp>
    </p:spTree>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2"/>
          <p:cNvSpPr>
            <a:spLocks noGrp="1" noChangeArrowheads="1"/>
          </p:cNvSpPr>
          <p:nvPr>
            <p:ph type="ctrTitle" idx="4294967295"/>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150531" name="Text Box 4"/>
          <p:cNvSpPr txBox="1">
            <a:spLocks noChangeArrowheads="1"/>
          </p:cNvSpPr>
          <p:nvPr/>
        </p:nvSpPr>
        <p:spPr bwMode="auto">
          <a:xfrm>
            <a:off x="755650" y="1341438"/>
            <a:ext cx="7777163" cy="457200"/>
          </a:xfrm>
          <a:prstGeom prst="rect">
            <a:avLst/>
          </a:prstGeom>
          <a:noFill/>
          <a:ln w="9525">
            <a:noFill/>
            <a:miter lim="800000"/>
            <a:headEnd/>
            <a:tailEnd/>
          </a:ln>
        </p:spPr>
        <p:txBody>
          <a:bodyPr>
            <a:spAutoFit/>
          </a:bodyPr>
          <a:lstStyle/>
          <a:p>
            <a:pPr>
              <a:spcBef>
                <a:spcPct val="50000"/>
              </a:spcBef>
            </a:pPr>
            <a:r>
              <a:rPr lang="pl-PL" sz="2400" b="1"/>
              <a:t> Art.151</a:t>
            </a:r>
            <a:r>
              <a:rPr lang="pl-PL" sz="2400" b="1" baseline="30000"/>
              <a:t>9</a:t>
            </a:r>
            <a:r>
              <a:rPr lang="pl-PL" sz="2400" b="1"/>
              <a:t> (Dni ustawowo wolne od pracy)</a:t>
            </a:r>
          </a:p>
        </p:txBody>
      </p:sp>
      <p:sp>
        <p:nvSpPr>
          <p:cNvPr id="150532" name="Rectangle 5"/>
          <p:cNvSpPr>
            <a:spLocks noGrp="1" noChangeArrowheads="1"/>
          </p:cNvSpPr>
          <p:nvPr>
            <p:ph type="subTitle" idx="4294967295"/>
          </p:nvPr>
        </p:nvSpPr>
        <p:spPr>
          <a:xfrm>
            <a:off x="755650" y="1989138"/>
            <a:ext cx="7777163" cy="4464050"/>
          </a:xfrm>
          <a:solidFill>
            <a:schemeClr val="bg1"/>
          </a:solidFill>
        </p:spPr>
        <p:txBody>
          <a:bodyPr/>
          <a:lstStyle/>
          <a:p>
            <a:pPr marL="533400" indent="-533400" eaLnBrk="1" hangingPunct="1">
              <a:lnSpc>
                <a:spcPct val="150000"/>
              </a:lnSpc>
              <a:buFontTx/>
              <a:buChar char="•"/>
            </a:pPr>
            <a:r>
              <a:rPr lang="pl-PL" sz="2000" smtClean="0"/>
              <a:t>przepis ten, obok przepisów o czasie pracy sensu stricte, realizuje zasadę prawa do wypoczynku</a:t>
            </a:r>
          </a:p>
          <a:p>
            <a:pPr marL="533400" indent="-533400" eaLnBrk="1" hangingPunct="1">
              <a:lnSpc>
                <a:spcPct val="150000"/>
              </a:lnSpc>
              <a:buFontTx/>
              <a:buChar char="•"/>
            </a:pPr>
            <a:r>
              <a:rPr lang="pl-PL" sz="2000" smtClean="0"/>
              <a:t>ww. regulację należy rozpatrywać w powiązaniu z ustawa </a:t>
            </a:r>
            <a:br>
              <a:rPr lang="pl-PL" sz="2000" smtClean="0"/>
            </a:br>
            <a:r>
              <a:rPr lang="pl-PL" sz="2000" smtClean="0"/>
              <a:t>z dnia 18 stycznia 1951r. „o dniach wolnych od pracy”</a:t>
            </a:r>
          </a:p>
          <a:p>
            <a:pPr marL="533400" indent="-533400" eaLnBrk="1" hangingPunct="1">
              <a:lnSpc>
                <a:spcPct val="150000"/>
              </a:lnSpc>
              <a:buFontTx/>
              <a:buChar char="•"/>
            </a:pPr>
            <a:r>
              <a:rPr lang="pl-PL" sz="2000" smtClean="0"/>
              <a:t>jako zasadę należy traktować, iż praca w niedzielę i święto jest niedopuszczalna, z wyjątkiem sytuacji wyraźnie wskazanych </a:t>
            </a:r>
            <a:br>
              <a:rPr lang="pl-PL" sz="2000" smtClean="0"/>
            </a:br>
            <a:r>
              <a:rPr lang="pl-PL" sz="2000" smtClean="0"/>
              <a:t>w przepisie art.15110 – ww. przepis należy interpretować ściśle</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ctrTitle"/>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16387" name="Text Box 4"/>
          <p:cNvSpPr txBox="1">
            <a:spLocks noChangeArrowheads="1"/>
          </p:cNvSpPr>
          <p:nvPr/>
        </p:nvSpPr>
        <p:spPr bwMode="auto">
          <a:xfrm>
            <a:off x="827088" y="1484313"/>
            <a:ext cx="7777162" cy="457200"/>
          </a:xfrm>
          <a:prstGeom prst="rect">
            <a:avLst/>
          </a:prstGeom>
          <a:noFill/>
          <a:ln w="9525">
            <a:noFill/>
            <a:miter lim="800000"/>
            <a:headEnd/>
            <a:tailEnd/>
          </a:ln>
        </p:spPr>
        <p:txBody>
          <a:bodyPr>
            <a:spAutoFit/>
          </a:bodyPr>
          <a:lstStyle/>
          <a:p>
            <a:pPr>
              <a:spcBef>
                <a:spcPct val="50000"/>
              </a:spcBef>
            </a:pPr>
            <a:r>
              <a:rPr lang="pl-PL" sz="2400" b="1"/>
              <a:t>Art.128 K.p. definicje:</a:t>
            </a:r>
          </a:p>
        </p:txBody>
      </p:sp>
      <p:sp>
        <p:nvSpPr>
          <p:cNvPr id="16388" name="Rectangle 5"/>
          <p:cNvSpPr>
            <a:spLocks noGrp="1" noChangeArrowheads="1"/>
          </p:cNvSpPr>
          <p:nvPr>
            <p:ph type="subTitle" idx="1"/>
          </p:nvPr>
        </p:nvSpPr>
        <p:spPr>
          <a:xfrm>
            <a:off x="755650" y="2276475"/>
            <a:ext cx="8388350" cy="4392613"/>
          </a:xfrm>
          <a:solidFill>
            <a:schemeClr val="bg1"/>
          </a:solidFill>
        </p:spPr>
        <p:txBody>
          <a:bodyPr/>
          <a:lstStyle/>
          <a:p>
            <a:pPr marL="533400" indent="-533400" eaLnBrk="1" hangingPunct="1">
              <a:lnSpc>
                <a:spcPct val="150000"/>
              </a:lnSpc>
            </a:pPr>
            <a:r>
              <a:rPr lang="pl-PL" sz="2200" b="1" smtClean="0"/>
              <a:t>Okres rozliczeniowy</a:t>
            </a:r>
          </a:p>
          <a:p>
            <a:pPr marL="533400" indent="-533400" eaLnBrk="1" hangingPunct="1">
              <a:lnSpc>
                <a:spcPct val="150000"/>
              </a:lnSpc>
            </a:pPr>
            <a:r>
              <a:rPr lang="pl-PL" sz="2200" smtClean="0"/>
              <a:t>	przyjęty przez pracodawcę lub wynikający z kodeksu czas, </a:t>
            </a:r>
            <a:br>
              <a:rPr lang="pl-PL" sz="2200" smtClean="0"/>
            </a:br>
            <a:r>
              <a:rPr lang="pl-PL" sz="2200" smtClean="0"/>
              <a:t>w granicach od 4 tygodni do 12 miesięcy, w którym normy tygodniowe czasu pracy winny podlegać bilansowaniu i ustaleniu w ten sposób liczby godzin nadliczbowych, wynikających z przekroczeń normy średnio-tygodniowej czasu pracy (art. 151 § l w zw. z art. 129 § l K.p.).</a:t>
            </a:r>
          </a:p>
        </p:txBody>
      </p:sp>
    </p:spTree>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2"/>
          <p:cNvSpPr>
            <a:spLocks noGrp="1" noChangeArrowheads="1"/>
          </p:cNvSpPr>
          <p:nvPr>
            <p:ph type="ctrTitle" idx="4294967295"/>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151555" name="Text Box 4"/>
          <p:cNvSpPr txBox="1">
            <a:spLocks noChangeArrowheads="1"/>
          </p:cNvSpPr>
          <p:nvPr/>
        </p:nvSpPr>
        <p:spPr bwMode="auto">
          <a:xfrm>
            <a:off x="755650" y="1341438"/>
            <a:ext cx="7777163" cy="457200"/>
          </a:xfrm>
          <a:prstGeom prst="rect">
            <a:avLst/>
          </a:prstGeom>
          <a:noFill/>
          <a:ln w="9525">
            <a:noFill/>
            <a:miter lim="800000"/>
            <a:headEnd/>
            <a:tailEnd/>
          </a:ln>
        </p:spPr>
        <p:txBody>
          <a:bodyPr>
            <a:spAutoFit/>
          </a:bodyPr>
          <a:lstStyle/>
          <a:p>
            <a:pPr>
              <a:spcBef>
                <a:spcPct val="50000"/>
              </a:spcBef>
            </a:pPr>
            <a:r>
              <a:rPr lang="pl-PL" sz="2400" b="1"/>
              <a:t> Art.151</a:t>
            </a:r>
            <a:r>
              <a:rPr lang="pl-PL" sz="2400" b="1" baseline="30000"/>
              <a:t>9</a:t>
            </a:r>
            <a:r>
              <a:rPr lang="pl-PL" sz="2400" b="1"/>
              <a:t> (Dni ustawowo wolne od pracy)</a:t>
            </a:r>
          </a:p>
        </p:txBody>
      </p:sp>
      <p:sp>
        <p:nvSpPr>
          <p:cNvPr id="151556" name="Rectangle 5"/>
          <p:cNvSpPr>
            <a:spLocks noGrp="1" noChangeArrowheads="1"/>
          </p:cNvSpPr>
          <p:nvPr>
            <p:ph type="subTitle" idx="4294967295"/>
          </p:nvPr>
        </p:nvSpPr>
        <p:spPr>
          <a:xfrm>
            <a:off x="755650" y="1989138"/>
            <a:ext cx="7777163" cy="4464050"/>
          </a:xfrm>
          <a:solidFill>
            <a:schemeClr val="bg1"/>
          </a:solidFill>
        </p:spPr>
        <p:txBody>
          <a:bodyPr/>
          <a:lstStyle/>
          <a:p>
            <a:pPr marL="533400" indent="-533400" eaLnBrk="1" hangingPunct="1">
              <a:lnSpc>
                <a:spcPct val="150000"/>
              </a:lnSpc>
              <a:buFontTx/>
              <a:buChar char="•"/>
            </a:pPr>
            <a:r>
              <a:rPr lang="pl-PL" sz="2000" smtClean="0"/>
              <a:t>ustawodawca zdefiniował pojecie niedzieli i święta stwierdzając, iż za pracę w święto uważa się pracę wykonywaną między 600 w niedzielę a 600 dnia następnego, potrzeba taka wynika z odróżnienia pracy w niedzielę od doby astronomicznej – kłopoty w rozliczeniu norm czasu pracy</a:t>
            </a:r>
          </a:p>
          <a:p>
            <a:pPr marL="533400" indent="-533400" eaLnBrk="1" hangingPunct="1">
              <a:lnSpc>
                <a:spcPct val="150000"/>
              </a:lnSpc>
              <a:buFontTx/>
              <a:buChar char="•"/>
            </a:pPr>
            <a:r>
              <a:rPr lang="pl-PL" sz="2000" smtClean="0"/>
              <a:t>skutki prawne dni wolnych od pracy w rozumieniu przepisów </a:t>
            </a:r>
            <a:br>
              <a:rPr lang="pl-PL" sz="2000" smtClean="0"/>
            </a:br>
            <a:r>
              <a:rPr lang="pl-PL" sz="2000" smtClean="0"/>
              <a:t>o terminach – art.300 Kodeksu pracy w odesłaniu </a:t>
            </a:r>
            <a:br>
              <a:rPr lang="pl-PL" sz="2000" smtClean="0"/>
            </a:br>
            <a:r>
              <a:rPr lang="pl-PL" sz="2000" smtClean="0"/>
              <a:t>do art.110-116 Kodeksu cywilnego</a:t>
            </a:r>
          </a:p>
        </p:txBody>
      </p:sp>
    </p:spTree>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2"/>
          <p:cNvSpPr>
            <a:spLocks noGrp="1" noChangeArrowheads="1"/>
          </p:cNvSpPr>
          <p:nvPr>
            <p:ph type="ctrTitle" idx="4294967295"/>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152579" name="Text Box 4"/>
          <p:cNvSpPr txBox="1">
            <a:spLocks noChangeArrowheads="1"/>
          </p:cNvSpPr>
          <p:nvPr/>
        </p:nvSpPr>
        <p:spPr bwMode="auto">
          <a:xfrm>
            <a:off x="755650" y="1341438"/>
            <a:ext cx="7777163" cy="457200"/>
          </a:xfrm>
          <a:prstGeom prst="rect">
            <a:avLst/>
          </a:prstGeom>
          <a:noFill/>
          <a:ln w="9525">
            <a:noFill/>
            <a:miter lim="800000"/>
            <a:headEnd/>
            <a:tailEnd/>
          </a:ln>
        </p:spPr>
        <p:txBody>
          <a:bodyPr>
            <a:spAutoFit/>
          </a:bodyPr>
          <a:lstStyle/>
          <a:p>
            <a:pPr>
              <a:spcBef>
                <a:spcPct val="50000"/>
              </a:spcBef>
            </a:pPr>
            <a:r>
              <a:rPr lang="pl-PL" sz="2400" b="1"/>
              <a:t> Art.151</a:t>
            </a:r>
            <a:r>
              <a:rPr lang="pl-PL" sz="2400" b="1" baseline="30000"/>
              <a:t>9</a:t>
            </a:r>
            <a:r>
              <a:rPr lang="pl-PL" sz="2400" b="1"/>
              <a:t> (Dni ustawowo wolne od pracy)</a:t>
            </a:r>
          </a:p>
        </p:txBody>
      </p:sp>
      <p:sp>
        <p:nvSpPr>
          <p:cNvPr id="152580" name="Rectangle 5"/>
          <p:cNvSpPr>
            <a:spLocks noGrp="1" noChangeArrowheads="1"/>
          </p:cNvSpPr>
          <p:nvPr>
            <p:ph type="subTitle" idx="4294967295"/>
          </p:nvPr>
        </p:nvSpPr>
        <p:spPr>
          <a:xfrm>
            <a:off x="755650" y="1989138"/>
            <a:ext cx="8388350" cy="4868862"/>
          </a:xfrm>
          <a:solidFill>
            <a:schemeClr val="bg1"/>
          </a:solidFill>
        </p:spPr>
        <p:txBody>
          <a:bodyPr/>
          <a:lstStyle/>
          <a:p>
            <a:pPr marL="533400" indent="-533400" eaLnBrk="1" hangingPunct="1">
              <a:lnSpc>
                <a:spcPct val="150000"/>
              </a:lnSpc>
              <a:buFontTx/>
              <a:buChar char="•"/>
            </a:pPr>
            <a:r>
              <a:rPr lang="pl-PL" sz="2000" smtClean="0"/>
              <a:t>sprzeczne orzecznictwo Sądu Najwyższego dot. dni dodatkowo wolnych od pracy ustalonych na podstawie art.150 Kodeksu pracy</a:t>
            </a:r>
            <a:br>
              <a:rPr lang="pl-PL" sz="2000" smtClean="0"/>
            </a:br>
            <a:r>
              <a:rPr lang="pl-PL" sz="2000" smtClean="0"/>
              <a:t> w postanowieniu z dnia 9 kwietnia 1997r. I PKN 81/87 Sąd Najwyższy stwierdził, iż dodatkowe dni wolne od pracy w brzmieniu ustalonym w art.150 Kodeksu pracy nie mogą być traktowane jako dni ustawowo wolne od pracy, natomiast w postanowieniu z dnia 3 grudnia 1997r. III PRN 87/97 Sąd Najwyższy stwierdził, że dodatkowy dzień wolny od pracy ustawiony na podstawie art.150 Kodeksu pracy był dniem uznanym ustawowo za wolny od pracy </a:t>
            </a:r>
            <a:br>
              <a:rPr lang="pl-PL" sz="2000" smtClean="0"/>
            </a:br>
            <a:r>
              <a:rPr lang="pl-PL" sz="2000" smtClean="0"/>
              <a:t>w rozumieniu art.115 Kodeksu cywilnego.</a:t>
            </a:r>
          </a:p>
        </p:txBody>
      </p:sp>
    </p:spTree>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2"/>
          <p:cNvSpPr>
            <a:spLocks noGrp="1" noChangeArrowheads="1"/>
          </p:cNvSpPr>
          <p:nvPr>
            <p:ph type="ctrTitle" idx="4294967295"/>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153603" name="Text Box 4"/>
          <p:cNvSpPr txBox="1">
            <a:spLocks noChangeArrowheads="1"/>
          </p:cNvSpPr>
          <p:nvPr/>
        </p:nvSpPr>
        <p:spPr bwMode="auto">
          <a:xfrm>
            <a:off x="755650" y="1341438"/>
            <a:ext cx="7777163" cy="457200"/>
          </a:xfrm>
          <a:prstGeom prst="rect">
            <a:avLst/>
          </a:prstGeom>
          <a:noFill/>
          <a:ln w="9525">
            <a:noFill/>
            <a:miter lim="800000"/>
            <a:headEnd/>
            <a:tailEnd/>
          </a:ln>
        </p:spPr>
        <p:txBody>
          <a:bodyPr>
            <a:spAutoFit/>
          </a:bodyPr>
          <a:lstStyle/>
          <a:p>
            <a:pPr>
              <a:spcBef>
                <a:spcPct val="50000"/>
              </a:spcBef>
            </a:pPr>
            <a:r>
              <a:rPr lang="pl-PL" sz="2400" b="1"/>
              <a:t> Art.151</a:t>
            </a:r>
            <a:r>
              <a:rPr lang="pl-PL" sz="2400" b="1" baseline="30000"/>
              <a:t>10</a:t>
            </a:r>
            <a:r>
              <a:rPr lang="pl-PL" sz="2400" b="1"/>
              <a:t>  (Praca w niedzielę i święto)</a:t>
            </a:r>
          </a:p>
        </p:txBody>
      </p:sp>
      <p:sp>
        <p:nvSpPr>
          <p:cNvPr id="153604" name="Rectangle 5"/>
          <p:cNvSpPr>
            <a:spLocks noGrp="1" noChangeArrowheads="1"/>
          </p:cNvSpPr>
          <p:nvPr>
            <p:ph type="subTitle" idx="4294967295"/>
          </p:nvPr>
        </p:nvSpPr>
        <p:spPr>
          <a:xfrm>
            <a:off x="755650" y="1989138"/>
            <a:ext cx="7777163" cy="4464050"/>
          </a:xfrm>
          <a:solidFill>
            <a:schemeClr val="bg1"/>
          </a:solidFill>
        </p:spPr>
        <p:txBody>
          <a:bodyPr/>
          <a:lstStyle/>
          <a:p>
            <a:pPr marL="533400" indent="-533400" eaLnBrk="1" hangingPunct="1">
              <a:lnSpc>
                <a:spcPct val="150000"/>
              </a:lnSpc>
              <a:buFontTx/>
              <a:buChar char="•"/>
            </a:pPr>
            <a:r>
              <a:rPr lang="pl-PL" sz="2200" smtClean="0"/>
              <a:t>Z przepisu tego wynika, że ustawodawca szeroko potraktował przypadki dopuszczalności pracy w niedzielę i święta; nadal jednak wyjątków od zasady wolnej niedzieli i święta nie wolno interpretować rozszerzająco.</a:t>
            </a:r>
          </a:p>
        </p:txBody>
      </p:sp>
    </p:spTree>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2"/>
          <p:cNvSpPr>
            <a:spLocks noGrp="1" noChangeArrowheads="1"/>
          </p:cNvSpPr>
          <p:nvPr>
            <p:ph type="ctrTitle" idx="4294967295"/>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154627" name="Text Box 4"/>
          <p:cNvSpPr txBox="1">
            <a:spLocks noChangeArrowheads="1"/>
          </p:cNvSpPr>
          <p:nvPr/>
        </p:nvSpPr>
        <p:spPr bwMode="auto">
          <a:xfrm>
            <a:off x="755650" y="1341438"/>
            <a:ext cx="7777163" cy="457200"/>
          </a:xfrm>
          <a:prstGeom prst="rect">
            <a:avLst/>
          </a:prstGeom>
          <a:noFill/>
          <a:ln w="9525">
            <a:noFill/>
            <a:miter lim="800000"/>
            <a:headEnd/>
            <a:tailEnd/>
          </a:ln>
        </p:spPr>
        <p:txBody>
          <a:bodyPr>
            <a:spAutoFit/>
          </a:bodyPr>
          <a:lstStyle/>
          <a:p>
            <a:pPr>
              <a:spcBef>
                <a:spcPct val="50000"/>
              </a:spcBef>
            </a:pPr>
            <a:r>
              <a:rPr lang="pl-PL" sz="2400" b="1"/>
              <a:t> Art.151</a:t>
            </a:r>
            <a:r>
              <a:rPr lang="pl-PL" sz="2400" b="1" baseline="30000"/>
              <a:t>11</a:t>
            </a:r>
            <a:r>
              <a:rPr lang="pl-PL" sz="2400" b="1"/>
              <a:t>  (Rekompensata za niedzielę i święto)</a:t>
            </a:r>
          </a:p>
        </p:txBody>
      </p:sp>
      <p:sp>
        <p:nvSpPr>
          <p:cNvPr id="154628" name="Rectangle 5"/>
          <p:cNvSpPr>
            <a:spLocks noGrp="1" noChangeArrowheads="1"/>
          </p:cNvSpPr>
          <p:nvPr>
            <p:ph type="subTitle" idx="4294967295"/>
          </p:nvPr>
        </p:nvSpPr>
        <p:spPr>
          <a:xfrm>
            <a:off x="755650" y="1989138"/>
            <a:ext cx="8388350" cy="4868862"/>
          </a:xfrm>
          <a:solidFill>
            <a:schemeClr val="bg1"/>
          </a:solidFill>
        </p:spPr>
        <p:txBody>
          <a:bodyPr/>
          <a:lstStyle/>
          <a:p>
            <a:pPr marL="533400" indent="-533400" eaLnBrk="1" hangingPunct="1">
              <a:lnSpc>
                <a:spcPct val="150000"/>
              </a:lnSpc>
              <a:buFontTx/>
              <a:buChar char="•"/>
            </a:pPr>
            <a:r>
              <a:rPr lang="pl-PL" sz="2000" smtClean="0"/>
              <a:t>pracownikowi zatrudnionemu w niedzielę lub święto pracodawca jest obowiązany zapewnić inny dzień wolny od pracy:</a:t>
            </a:r>
          </a:p>
          <a:p>
            <a:pPr marL="742950" lvl="1" indent="-285750" eaLnBrk="1" hangingPunct="1">
              <a:lnSpc>
                <a:spcPct val="150000"/>
              </a:lnSpc>
              <a:buFontTx/>
              <a:buChar char="•"/>
            </a:pPr>
            <a:r>
              <a:rPr lang="pl-PL" sz="1800" smtClean="0"/>
              <a:t>w przypadku pracy w niedzielę – w okresie 6 dnia kalendarzowych poprzedzających lub następujących po takiej niedzieli</a:t>
            </a:r>
          </a:p>
          <a:p>
            <a:pPr marL="742950" lvl="1" indent="-285750" eaLnBrk="1" hangingPunct="1">
              <a:lnSpc>
                <a:spcPct val="150000"/>
              </a:lnSpc>
              <a:buFontTx/>
              <a:buChar char="•"/>
            </a:pPr>
            <a:r>
              <a:rPr lang="pl-PL" sz="1800" smtClean="0"/>
              <a:t>w przypadku pracy w święto – do końca okresu rozliczeniowego czasu pracy, w którym przepracowane święto przypadało</a:t>
            </a:r>
          </a:p>
          <a:p>
            <a:pPr marL="533400" indent="-533400" eaLnBrk="1" hangingPunct="1">
              <a:lnSpc>
                <a:spcPct val="150000"/>
              </a:lnSpc>
              <a:buFontTx/>
              <a:buChar char="•"/>
            </a:pPr>
            <a:r>
              <a:rPr lang="pl-PL" sz="2000" smtClean="0"/>
              <a:t>stosując dzień wolny w zamian należy pamiętać, aby udzielony dzień wolny od pracy w 6 dniu kalendarzowym nie obejmował </a:t>
            </a:r>
            <a:br>
              <a:rPr lang="pl-PL" sz="2000" smtClean="0"/>
            </a:br>
            <a:r>
              <a:rPr lang="pl-PL" sz="2000" smtClean="0"/>
              <a:t>w części następnej niedzieli</a:t>
            </a:r>
          </a:p>
        </p:txBody>
      </p:sp>
    </p:spTree>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2"/>
          <p:cNvSpPr>
            <a:spLocks noGrp="1" noChangeArrowheads="1"/>
          </p:cNvSpPr>
          <p:nvPr>
            <p:ph type="ctrTitle" idx="4294967295"/>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155651" name="Text Box 4"/>
          <p:cNvSpPr txBox="1">
            <a:spLocks noChangeArrowheads="1"/>
          </p:cNvSpPr>
          <p:nvPr/>
        </p:nvSpPr>
        <p:spPr bwMode="auto">
          <a:xfrm>
            <a:off x="755650" y="1341438"/>
            <a:ext cx="7777163" cy="457200"/>
          </a:xfrm>
          <a:prstGeom prst="rect">
            <a:avLst/>
          </a:prstGeom>
          <a:noFill/>
          <a:ln w="9525">
            <a:noFill/>
            <a:miter lim="800000"/>
            <a:headEnd/>
            <a:tailEnd/>
          </a:ln>
        </p:spPr>
        <p:txBody>
          <a:bodyPr>
            <a:spAutoFit/>
          </a:bodyPr>
          <a:lstStyle/>
          <a:p>
            <a:pPr>
              <a:spcBef>
                <a:spcPct val="50000"/>
              </a:spcBef>
            </a:pPr>
            <a:r>
              <a:rPr lang="pl-PL" sz="2400" b="1"/>
              <a:t> Art.151</a:t>
            </a:r>
            <a:r>
              <a:rPr lang="pl-PL" sz="2400" b="1" baseline="30000"/>
              <a:t>11</a:t>
            </a:r>
            <a:r>
              <a:rPr lang="pl-PL" sz="2400" b="1"/>
              <a:t>  (Rekompensata za niedzielę i święto)</a:t>
            </a:r>
          </a:p>
        </p:txBody>
      </p:sp>
      <p:sp>
        <p:nvSpPr>
          <p:cNvPr id="155652" name="Rectangle 5"/>
          <p:cNvSpPr>
            <a:spLocks noGrp="1" noChangeArrowheads="1"/>
          </p:cNvSpPr>
          <p:nvPr>
            <p:ph type="subTitle" idx="4294967295"/>
          </p:nvPr>
        </p:nvSpPr>
        <p:spPr>
          <a:xfrm>
            <a:off x="468313" y="1989138"/>
            <a:ext cx="8675687" cy="4868862"/>
          </a:xfrm>
          <a:solidFill>
            <a:schemeClr val="bg1"/>
          </a:solidFill>
        </p:spPr>
        <p:txBody>
          <a:bodyPr/>
          <a:lstStyle/>
          <a:p>
            <a:pPr marL="533400" indent="-533400" eaLnBrk="1" hangingPunct="1">
              <a:lnSpc>
                <a:spcPct val="150000"/>
              </a:lnSpc>
              <a:buFontTx/>
              <a:buChar char="•"/>
            </a:pPr>
            <a:r>
              <a:rPr lang="pl-PL" sz="1900" smtClean="0"/>
              <a:t>w przypadku dnia wolnego w zamian za pracę w święto lub niedzielę ustawodawca dokonał zmiany – wprowadzono bezwzględny obowiązek udzielenia dnia wolnego – niezastosowanie się przez pracodawcę do ww. obowiązku skutkuje wyczerpaniem znamion wykroczenia </a:t>
            </a:r>
            <a:br>
              <a:rPr lang="pl-PL" sz="1900" smtClean="0"/>
            </a:br>
            <a:r>
              <a:rPr lang="pl-PL" sz="1900" smtClean="0"/>
              <a:t>z art.281 pkt 5 K.p.</a:t>
            </a:r>
          </a:p>
          <a:p>
            <a:pPr marL="533400" indent="-533400" eaLnBrk="1" hangingPunct="1">
              <a:lnSpc>
                <a:spcPct val="150000"/>
              </a:lnSpc>
              <a:buFontTx/>
              <a:buChar char="•"/>
            </a:pPr>
            <a:r>
              <a:rPr lang="pl-PL" sz="1900" smtClean="0"/>
              <a:t>trzeba odróżnić fakt udzielenia dnia wolnego w zamian za pracę </a:t>
            </a:r>
            <a:br>
              <a:rPr lang="pl-PL" sz="1900" smtClean="0"/>
            </a:br>
            <a:r>
              <a:rPr lang="pl-PL" sz="1900" smtClean="0"/>
              <a:t>w niedzielę lub święto od niewykorzystania takiego dnia z przyczyn dot. wyłącznie pracownika – ostatecznie w razie niewykorzystania przez pracownika dnia wolnego od pracy przysługuje 100% dodatek (niemożliwość nie może być okolicznością leżącą po stronie pracodawcy → stanowisko Komisji Prawnej  Głównego Inspektoratu Pracy).</a:t>
            </a:r>
          </a:p>
        </p:txBody>
      </p:sp>
    </p:spTree>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2"/>
          <p:cNvSpPr>
            <a:spLocks noGrp="1" noChangeArrowheads="1"/>
          </p:cNvSpPr>
          <p:nvPr>
            <p:ph type="ctrTitle" idx="4294967295"/>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156675" name="Text Box 4"/>
          <p:cNvSpPr txBox="1">
            <a:spLocks noChangeArrowheads="1"/>
          </p:cNvSpPr>
          <p:nvPr/>
        </p:nvSpPr>
        <p:spPr bwMode="auto">
          <a:xfrm>
            <a:off x="755650" y="1341438"/>
            <a:ext cx="7777163" cy="457200"/>
          </a:xfrm>
          <a:prstGeom prst="rect">
            <a:avLst/>
          </a:prstGeom>
          <a:noFill/>
          <a:ln w="9525">
            <a:noFill/>
            <a:miter lim="800000"/>
            <a:headEnd/>
            <a:tailEnd/>
          </a:ln>
        </p:spPr>
        <p:txBody>
          <a:bodyPr>
            <a:spAutoFit/>
          </a:bodyPr>
          <a:lstStyle/>
          <a:p>
            <a:pPr>
              <a:spcBef>
                <a:spcPct val="50000"/>
              </a:spcBef>
            </a:pPr>
            <a:r>
              <a:rPr lang="pl-PL" sz="2400" b="1"/>
              <a:t> Art.151</a:t>
            </a:r>
            <a:r>
              <a:rPr lang="pl-PL" sz="2400" b="1" baseline="30000"/>
              <a:t>12</a:t>
            </a:r>
            <a:r>
              <a:rPr lang="pl-PL" sz="2400" b="1"/>
              <a:t> (Obowiązek wolnej niedzieli)</a:t>
            </a:r>
          </a:p>
        </p:txBody>
      </p:sp>
      <p:sp>
        <p:nvSpPr>
          <p:cNvPr id="156676" name="Rectangle 5"/>
          <p:cNvSpPr>
            <a:spLocks noGrp="1" noChangeArrowheads="1"/>
          </p:cNvSpPr>
          <p:nvPr>
            <p:ph type="subTitle" idx="4294967295"/>
          </p:nvPr>
        </p:nvSpPr>
        <p:spPr>
          <a:xfrm>
            <a:off x="755650" y="1989138"/>
            <a:ext cx="8388350" cy="4868862"/>
          </a:xfrm>
          <a:solidFill>
            <a:schemeClr val="bg1"/>
          </a:solidFill>
        </p:spPr>
        <p:txBody>
          <a:bodyPr/>
          <a:lstStyle/>
          <a:p>
            <a:pPr marL="533400" indent="-533400" eaLnBrk="1" hangingPunct="1">
              <a:lnSpc>
                <a:spcPct val="150000"/>
              </a:lnSpc>
              <a:buFontTx/>
              <a:buChar char="•"/>
            </a:pPr>
            <a:r>
              <a:rPr lang="pl-PL" sz="2000" smtClean="0"/>
              <a:t>zasada powyższa nie dotyczy oczywiście pracowników zatrudnionych w weekendowym systemie czasu pracy – ich rozkład czasu pracy przewiduje wyłącznie zatrudnienie w niedzielę</a:t>
            </a:r>
          </a:p>
          <a:p>
            <a:pPr marL="533400" indent="-533400" eaLnBrk="1" hangingPunct="1">
              <a:lnSpc>
                <a:spcPct val="150000"/>
              </a:lnSpc>
              <a:buFontTx/>
              <a:buChar char="•"/>
            </a:pPr>
            <a:r>
              <a:rPr lang="pl-PL" sz="2000" smtClean="0"/>
              <a:t>odmienności wynikać mogą z ustaw szczególnych; np. z art.26e ustawy z dnia 25 października 1991r. „o organizowaniu i prowadzeniu działalności kulturalnej” wynika, iż do pracowników kultury nie stosuje się przepisu art.15112 Kodeksu pracy – pracownicy instytucji kultury nie mają prawa do co czwartej niedzieli wolnej od pracy</a:t>
            </a:r>
          </a:p>
        </p:txBody>
      </p:sp>
    </p:spTree>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2"/>
          <p:cNvSpPr>
            <a:spLocks noGrp="1" noChangeArrowheads="1"/>
          </p:cNvSpPr>
          <p:nvPr>
            <p:ph type="ctrTitle" idx="4294967295"/>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157699" name="Text Box 4"/>
          <p:cNvSpPr txBox="1">
            <a:spLocks noChangeArrowheads="1"/>
          </p:cNvSpPr>
          <p:nvPr/>
        </p:nvSpPr>
        <p:spPr bwMode="auto">
          <a:xfrm>
            <a:off x="755650" y="1341438"/>
            <a:ext cx="7777163" cy="457200"/>
          </a:xfrm>
          <a:prstGeom prst="rect">
            <a:avLst/>
          </a:prstGeom>
          <a:noFill/>
          <a:ln w="9525">
            <a:noFill/>
            <a:miter lim="800000"/>
            <a:headEnd/>
            <a:tailEnd/>
          </a:ln>
        </p:spPr>
        <p:txBody>
          <a:bodyPr>
            <a:spAutoFit/>
          </a:bodyPr>
          <a:lstStyle/>
          <a:p>
            <a:pPr>
              <a:spcBef>
                <a:spcPct val="50000"/>
              </a:spcBef>
            </a:pPr>
            <a:r>
              <a:rPr lang="pl-PL" sz="2400" b="1"/>
              <a:t> Art.151</a:t>
            </a:r>
            <a:r>
              <a:rPr lang="pl-PL" sz="2400" b="1" baseline="30000"/>
              <a:t>12</a:t>
            </a:r>
            <a:r>
              <a:rPr lang="pl-PL" sz="2400" b="1"/>
              <a:t> (Obowiązek wolnej niedzieli)</a:t>
            </a:r>
          </a:p>
        </p:txBody>
      </p:sp>
      <p:sp>
        <p:nvSpPr>
          <p:cNvPr id="157700" name="Rectangle 5"/>
          <p:cNvSpPr>
            <a:spLocks noGrp="1" noChangeArrowheads="1"/>
          </p:cNvSpPr>
          <p:nvPr>
            <p:ph type="subTitle" idx="4294967295"/>
          </p:nvPr>
        </p:nvSpPr>
        <p:spPr>
          <a:xfrm>
            <a:off x="755650" y="1989138"/>
            <a:ext cx="7777163" cy="4464050"/>
          </a:xfrm>
          <a:solidFill>
            <a:schemeClr val="bg1"/>
          </a:solidFill>
        </p:spPr>
        <p:txBody>
          <a:bodyPr/>
          <a:lstStyle/>
          <a:p>
            <a:pPr marL="533400" indent="-533400" eaLnBrk="1" hangingPunct="1">
              <a:lnSpc>
                <a:spcPct val="150000"/>
              </a:lnSpc>
              <a:buFontTx/>
              <a:buChar char="•"/>
            </a:pPr>
            <a:r>
              <a:rPr lang="pl-PL" sz="2200" smtClean="0"/>
              <a:t>zasad powyższą dotyczy zarówno pracowników normalnie wykonujących pracę w niedzielę zgodnie </a:t>
            </a:r>
            <a:br>
              <a:rPr lang="pl-PL" sz="2200" smtClean="0"/>
            </a:br>
            <a:r>
              <a:rPr lang="pl-PL" sz="2200" smtClean="0"/>
              <a:t>z obowiązującym harmonogramem czasu pracy jak również zatrudnionego dorywczo (szczególne potrzeby zakładu pracy) ale w zakładzie, w którym jest dopuszczalna praca w niedzielę.</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ctrTitle"/>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17411" name="Text Box 4"/>
          <p:cNvSpPr txBox="1">
            <a:spLocks noChangeArrowheads="1"/>
          </p:cNvSpPr>
          <p:nvPr/>
        </p:nvSpPr>
        <p:spPr bwMode="auto">
          <a:xfrm>
            <a:off x="827088" y="1484313"/>
            <a:ext cx="7777162" cy="457200"/>
          </a:xfrm>
          <a:prstGeom prst="rect">
            <a:avLst/>
          </a:prstGeom>
          <a:noFill/>
          <a:ln w="9525">
            <a:noFill/>
            <a:miter lim="800000"/>
            <a:headEnd/>
            <a:tailEnd/>
          </a:ln>
        </p:spPr>
        <p:txBody>
          <a:bodyPr>
            <a:spAutoFit/>
          </a:bodyPr>
          <a:lstStyle/>
          <a:p>
            <a:pPr>
              <a:spcBef>
                <a:spcPct val="50000"/>
              </a:spcBef>
            </a:pPr>
            <a:r>
              <a:rPr lang="pl-PL" sz="2400" b="1"/>
              <a:t>Art.128 K.p. definicje:</a:t>
            </a:r>
          </a:p>
        </p:txBody>
      </p:sp>
      <p:sp>
        <p:nvSpPr>
          <p:cNvPr id="17412" name="Rectangle 5"/>
          <p:cNvSpPr>
            <a:spLocks noGrp="1" noChangeArrowheads="1"/>
          </p:cNvSpPr>
          <p:nvPr>
            <p:ph type="subTitle" idx="1"/>
          </p:nvPr>
        </p:nvSpPr>
        <p:spPr>
          <a:xfrm>
            <a:off x="755650" y="2276475"/>
            <a:ext cx="7848600" cy="4176713"/>
          </a:xfrm>
          <a:solidFill>
            <a:schemeClr val="bg1"/>
          </a:solidFill>
        </p:spPr>
        <p:txBody>
          <a:bodyPr/>
          <a:lstStyle/>
          <a:p>
            <a:pPr marL="533400" indent="-533400" eaLnBrk="1" hangingPunct="1">
              <a:lnSpc>
                <a:spcPct val="150000"/>
              </a:lnSpc>
            </a:pPr>
            <a:r>
              <a:rPr lang="pl-PL" sz="2200" b="1" smtClean="0"/>
              <a:t>Pozostawanie w dyspozycji pracodawcy</a:t>
            </a:r>
          </a:p>
          <a:p>
            <a:pPr marL="533400" indent="-533400" eaLnBrk="1" hangingPunct="1">
              <a:lnSpc>
                <a:spcPct val="150000"/>
              </a:lnSpc>
            </a:pPr>
            <a:r>
              <a:rPr lang="pl-PL" sz="2200" smtClean="0"/>
              <a:t>	pojęcie, przy pomocy którego ustawodawca definiuje czas pracy, oznaczające gotowość pracownika do wykonywania pracy w zakładzie pracy lub w innym wyznaczonym miejscu, przy czym pojęcie to jest równoznaczne z pozostawaniem w pogotowiu do  pracy (art. 128 § l, art. 136 § l i art. 1515 § l K.p.).</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ctrTitle"/>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18435" name="Text Box 4"/>
          <p:cNvSpPr txBox="1">
            <a:spLocks noChangeArrowheads="1"/>
          </p:cNvSpPr>
          <p:nvPr/>
        </p:nvSpPr>
        <p:spPr bwMode="auto">
          <a:xfrm>
            <a:off x="827088" y="1484313"/>
            <a:ext cx="7777162" cy="457200"/>
          </a:xfrm>
          <a:prstGeom prst="rect">
            <a:avLst/>
          </a:prstGeom>
          <a:noFill/>
          <a:ln w="9525">
            <a:noFill/>
            <a:miter lim="800000"/>
            <a:headEnd/>
            <a:tailEnd/>
          </a:ln>
        </p:spPr>
        <p:txBody>
          <a:bodyPr>
            <a:spAutoFit/>
          </a:bodyPr>
          <a:lstStyle/>
          <a:p>
            <a:pPr>
              <a:spcBef>
                <a:spcPct val="50000"/>
              </a:spcBef>
            </a:pPr>
            <a:r>
              <a:rPr lang="pl-PL" sz="2400" b="1"/>
              <a:t>Art.128 K.p. definicje:</a:t>
            </a:r>
          </a:p>
        </p:txBody>
      </p:sp>
      <p:sp>
        <p:nvSpPr>
          <p:cNvPr id="18436" name="Rectangle 5"/>
          <p:cNvSpPr>
            <a:spLocks noGrp="1" noChangeArrowheads="1"/>
          </p:cNvSpPr>
          <p:nvPr>
            <p:ph type="subTitle" idx="1"/>
          </p:nvPr>
        </p:nvSpPr>
        <p:spPr>
          <a:xfrm>
            <a:off x="755650" y="2276475"/>
            <a:ext cx="7848600" cy="4176713"/>
          </a:xfrm>
          <a:solidFill>
            <a:schemeClr val="bg1"/>
          </a:solidFill>
        </p:spPr>
        <p:txBody>
          <a:bodyPr/>
          <a:lstStyle/>
          <a:p>
            <a:pPr marL="533400" indent="-533400" eaLnBrk="1" hangingPunct="1">
              <a:lnSpc>
                <a:spcPct val="150000"/>
              </a:lnSpc>
            </a:pPr>
            <a:r>
              <a:rPr lang="pl-PL" sz="2200" b="1" smtClean="0"/>
              <a:t>Praca zmianowa</a:t>
            </a:r>
            <a:r>
              <a:rPr lang="pl-PL" sz="2200" smtClean="0"/>
              <a:t> </a:t>
            </a:r>
          </a:p>
          <a:p>
            <a:pPr marL="533400" indent="-533400" eaLnBrk="1" hangingPunct="1">
              <a:lnSpc>
                <a:spcPct val="150000"/>
              </a:lnSpc>
            </a:pPr>
            <a:r>
              <a:rPr lang="pl-PL" sz="2200" smtClean="0"/>
              <a:t>	wykonywanie pracy według ustalonego z góry rozkładu czasu pracy przewidującego zmianę pory wykonywania pracy poszczególnych pracowników po upływie określonej liczby godzin, dni lub tygodni, dopuszczalne </a:t>
            </a:r>
            <a:br>
              <a:rPr lang="pl-PL" sz="2200" smtClean="0"/>
            </a:br>
            <a:r>
              <a:rPr lang="pl-PL" sz="2200" smtClean="0"/>
              <a:t>w każdym systemie czasu pracy </a:t>
            </a:r>
            <a:br>
              <a:rPr lang="pl-PL" sz="2200" smtClean="0"/>
            </a:br>
            <a:r>
              <a:rPr lang="pl-PL" sz="2200" smtClean="0"/>
              <a:t>(art. 128 § 2 pkt l i art. 146 K.p.).</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ctrTitle"/>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19459" name="Text Box 4"/>
          <p:cNvSpPr txBox="1">
            <a:spLocks noChangeArrowheads="1"/>
          </p:cNvSpPr>
          <p:nvPr/>
        </p:nvSpPr>
        <p:spPr bwMode="auto">
          <a:xfrm>
            <a:off x="827088" y="1484313"/>
            <a:ext cx="7777162" cy="457200"/>
          </a:xfrm>
          <a:prstGeom prst="rect">
            <a:avLst/>
          </a:prstGeom>
          <a:noFill/>
          <a:ln w="9525">
            <a:noFill/>
            <a:miter lim="800000"/>
            <a:headEnd/>
            <a:tailEnd/>
          </a:ln>
        </p:spPr>
        <p:txBody>
          <a:bodyPr>
            <a:spAutoFit/>
          </a:bodyPr>
          <a:lstStyle/>
          <a:p>
            <a:pPr>
              <a:spcBef>
                <a:spcPct val="50000"/>
              </a:spcBef>
            </a:pPr>
            <a:r>
              <a:rPr lang="pl-PL" sz="2400" b="1"/>
              <a:t>Art.128 K.p. definicje:</a:t>
            </a:r>
          </a:p>
        </p:txBody>
      </p:sp>
      <p:sp>
        <p:nvSpPr>
          <p:cNvPr id="19460" name="Rectangle 5"/>
          <p:cNvSpPr>
            <a:spLocks noGrp="1" noChangeArrowheads="1"/>
          </p:cNvSpPr>
          <p:nvPr>
            <p:ph type="subTitle" idx="1"/>
          </p:nvPr>
        </p:nvSpPr>
        <p:spPr>
          <a:xfrm>
            <a:off x="755650" y="2276475"/>
            <a:ext cx="7848600" cy="4176713"/>
          </a:xfrm>
          <a:solidFill>
            <a:schemeClr val="bg1"/>
          </a:solidFill>
        </p:spPr>
        <p:txBody>
          <a:bodyPr/>
          <a:lstStyle/>
          <a:p>
            <a:pPr marL="533400" indent="-533400" eaLnBrk="1" hangingPunct="1">
              <a:lnSpc>
                <a:spcPct val="150000"/>
              </a:lnSpc>
            </a:pPr>
            <a:r>
              <a:rPr lang="pl-PL" sz="2200" b="1" smtClean="0"/>
              <a:t>Pracownik zarządzający</a:t>
            </a:r>
            <a:r>
              <a:rPr lang="pl-PL" sz="2200" smtClean="0"/>
              <a:t> </a:t>
            </a:r>
          </a:p>
          <a:p>
            <a:pPr marL="533400" indent="-533400" eaLnBrk="1" hangingPunct="1">
              <a:lnSpc>
                <a:spcPct val="150000"/>
              </a:lnSpc>
            </a:pPr>
            <a:r>
              <a:rPr lang="pl-PL" sz="2200" smtClean="0"/>
              <a:t>	pracownik zarządzający w imieniu pracodawcy zakładem pracy, to pracownik kierujący jednoosobowo zakładem pracy, a także jego zastępca, względnie pracownik wchodzący w skład kolegialnego organu zarządzającego, jak również główny księgowy (art.128 § 2 pkt 2 K.p.).</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ctrTitle"/>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20483" name="Text Box 4"/>
          <p:cNvSpPr txBox="1">
            <a:spLocks noChangeArrowheads="1"/>
          </p:cNvSpPr>
          <p:nvPr/>
        </p:nvSpPr>
        <p:spPr bwMode="auto">
          <a:xfrm>
            <a:off x="827088" y="1484313"/>
            <a:ext cx="7777162" cy="457200"/>
          </a:xfrm>
          <a:prstGeom prst="rect">
            <a:avLst/>
          </a:prstGeom>
          <a:noFill/>
          <a:ln w="9525">
            <a:noFill/>
            <a:miter lim="800000"/>
            <a:headEnd/>
            <a:tailEnd/>
          </a:ln>
        </p:spPr>
        <p:txBody>
          <a:bodyPr>
            <a:spAutoFit/>
          </a:bodyPr>
          <a:lstStyle/>
          <a:p>
            <a:pPr>
              <a:spcBef>
                <a:spcPct val="50000"/>
              </a:spcBef>
            </a:pPr>
            <a:r>
              <a:rPr lang="pl-PL" sz="2400" b="1"/>
              <a:t>Art.128 K.p. definicje:</a:t>
            </a:r>
          </a:p>
        </p:txBody>
      </p:sp>
      <p:sp>
        <p:nvSpPr>
          <p:cNvPr id="20484" name="Rectangle 5"/>
          <p:cNvSpPr>
            <a:spLocks noGrp="1" noChangeArrowheads="1"/>
          </p:cNvSpPr>
          <p:nvPr>
            <p:ph type="subTitle" idx="1"/>
          </p:nvPr>
        </p:nvSpPr>
        <p:spPr>
          <a:xfrm>
            <a:off x="755650" y="2276475"/>
            <a:ext cx="7848600" cy="4176713"/>
          </a:xfrm>
          <a:solidFill>
            <a:schemeClr val="bg1"/>
          </a:solidFill>
        </p:spPr>
        <p:txBody>
          <a:bodyPr/>
          <a:lstStyle/>
          <a:p>
            <a:pPr marL="533400" indent="-533400" eaLnBrk="1" hangingPunct="1">
              <a:lnSpc>
                <a:spcPct val="150000"/>
              </a:lnSpc>
            </a:pPr>
            <a:r>
              <a:rPr lang="pl-PL" sz="2200" b="1" smtClean="0"/>
              <a:t>Pracujący w nocy</a:t>
            </a:r>
            <a:r>
              <a:rPr lang="pl-PL" sz="2200" smtClean="0"/>
              <a:t> </a:t>
            </a:r>
          </a:p>
          <a:p>
            <a:pPr marL="533400" indent="-533400" eaLnBrk="1" hangingPunct="1">
              <a:lnSpc>
                <a:spcPct val="150000"/>
              </a:lnSpc>
            </a:pPr>
            <a:r>
              <a:rPr lang="pl-PL" sz="2200" smtClean="0"/>
              <a:t>	pracownik, którego rozkład czasu pracy w każdej dobie pracy co najmniej 3 godziny w porze nocnej, alb co najmniej 1/4 czasu pracy w okresie rozliczeniowym przypada na (art. 1517§ 2K.p.).</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ctrTitle"/>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21507" name="Text Box 4"/>
          <p:cNvSpPr txBox="1">
            <a:spLocks noChangeArrowheads="1"/>
          </p:cNvSpPr>
          <p:nvPr/>
        </p:nvSpPr>
        <p:spPr bwMode="auto">
          <a:xfrm>
            <a:off x="827088" y="1484313"/>
            <a:ext cx="7777162" cy="457200"/>
          </a:xfrm>
          <a:prstGeom prst="rect">
            <a:avLst/>
          </a:prstGeom>
          <a:noFill/>
          <a:ln w="9525">
            <a:noFill/>
            <a:miter lim="800000"/>
            <a:headEnd/>
            <a:tailEnd/>
          </a:ln>
        </p:spPr>
        <p:txBody>
          <a:bodyPr>
            <a:spAutoFit/>
          </a:bodyPr>
          <a:lstStyle/>
          <a:p>
            <a:pPr>
              <a:spcBef>
                <a:spcPct val="50000"/>
              </a:spcBef>
            </a:pPr>
            <a:r>
              <a:rPr lang="pl-PL" sz="2400" b="1"/>
              <a:t>Art.128 K.p. definicje:</a:t>
            </a:r>
          </a:p>
        </p:txBody>
      </p:sp>
      <p:sp>
        <p:nvSpPr>
          <p:cNvPr id="21508" name="Rectangle 5"/>
          <p:cNvSpPr>
            <a:spLocks noGrp="1" noChangeArrowheads="1"/>
          </p:cNvSpPr>
          <p:nvPr>
            <p:ph type="subTitle" idx="1"/>
          </p:nvPr>
        </p:nvSpPr>
        <p:spPr>
          <a:xfrm>
            <a:off x="755650" y="2276475"/>
            <a:ext cx="8137525" cy="4392613"/>
          </a:xfrm>
          <a:solidFill>
            <a:schemeClr val="bg1"/>
          </a:solidFill>
        </p:spPr>
        <p:txBody>
          <a:bodyPr/>
          <a:lstStyle/>
          <a:p>
            <a:pPr marL="533400" indent="-533400" eaLnBrk="1" hangingPunct="1">
              <a:lnSpc>
                <a:spcPct val="150000"/>
              </a:lnSpc>
            </a:pPr>
            <a:r>
              <a:rPr lang="pl-PL" sz="2200" b="1" smtClean="0"/>
              <a:t>System czasu pracy</a:t>
            </a:r>
          </a:p>
          <a:p>
            <a:pPr marL="533400" indent="-533400" eaLnBrk="1" hangingPunct="1">
              <a:lnSpc>
                <a:spcPct val="150000"/>
              </a:lnSpc>
            </a:pPr>
            <a:r>
              <a:rPr lang="pl-PL" sz="2200" smtClean="0"/>
              <a:t>	pojęcie oznaczające charakterystyczne cechy normy dobowej jak i tygodniowej, obejmujące całokształt zagadnień z  danym rodzajem czasu pracy. </a:t>
            </a:r>
          </a:p>
          <a:p>
            <a:pPr marL="533400" indent="-533400" eaLnBrk="1" hangingPunct="1">
              <a:lnSpc>
                <a:spcPct val="150000"/>
              </a:lnSpc>
            </a:pPr>
            <a:r>
              <a:rPr lang="pl-PL" sz="2200" smtClean="0"/>
              <a:t>Wyróżniamy:</a:t>
            </a:r>
          </a:p>
          <a:p>
            <a:pPr marL="533400" indent="-533400" eaLnBrk="1" hangingPunct="1">
              <a:lnSpc>
                <a:spcPct val="150000"/>
              </a:lnSpc>
            </a:pPr>
            <a:r>
              <a:rPr lang="pl-PL" sz="2200" smtClean="0"/>
              <a:t>1.	podstawowy system czasu pracy (art.129 K.p.)</a:t>
            </a:r>
          </a:p>
          <a:p>
            <a:pPr marL="533400" indent="-533400" eaLnBrk="1" hangingPunct="1">
              <a:lnSpc>
                <a:spcPct val="150000"/>
              </a:lnSpc>
            </a:pPr>
            <a:r>
              <a:rPr lang="pl-PL" sz="2200" smtClean="0"/>
              <a:t>2.	równoważny system czasu pracy przy normie dobowej do 12 godzin  (art. 135 K.p.),</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4099" name="Text Box 4"/>
          <p:cNvSpPr txBox="1">
            <a:spLocks noChangeArrowheads="1"/>
          </p:cNvSpPr>
          <p:nvPr/>
        </p:nvSpPr>
        <p:spPr bwMode="auto">
          <a:xfrm>
            <a:off x="827088" y="1484313"/>
            <a:ext cx="7777162" cy="457200"/>
          </a:xfrm>
          <a:prstGeom prst="rect">
            <a:avLst/>
          </a:prstGeom>
          <a:noFill/>
          <a:ln w="9525">
            <a:noFill/>
            <a:miter lim="800000"/>
            <a:headEnd/>
            <a:tailEnd/>
          </a:ln>
        </p:spPr>
        <p:txBody>
          <a:bodyPr>
            <a:spAutoFit/>
          </a:bodyPr>
          <a:lstStyle/>
          <a:p>
            <a:pPr>
              <a:spcBef>
                <a:spcPct val="50000"/>
              </a:spcBef>
            </a:pPr>
            <a:r>
              <a:rPr lang="pl-PL" sz="2400" b="1"/>
              <a:t>Art.128 K.p.</a:t>
            </a:r>
          </a:p>
        </p:txBody>
      </p:sp>
      <p:sp>
        <p:nvSpPr>
          <p:cNvPr id="4100" name="Rectangle 5"/>
          <p:cNvSpPr>
            <a:spLocks noGrp="1" noChangeArrowheads="1"/>
          </p:cNvSpPr>
          <p:nvPr>
            <p:ph type="subTitle" idx="1"/>
          </p:nvPr>
        </p:nvSpPr>
        <p:spPr>
          <a:xfrm>
            <a:off x="755650" y="2276475"/>
            <a:ext cx="7848600" cy="4176713"/>
          </a:xfrm>
          <a:solidFill>
            <a:schemeClr val="bg1"/>
          </a:solidFill>
        </p:spPr>
        <p:txBody>
          <a:bodyPr/>
          <a:lstStyle/>
          <a:p>
            <a:pPr marL="533400" indent="-533400" eaLnBrk="1" hangingPunct="1">
              <a:lnSpc>
                <a:spcPct val="150000"/>
              </a:lnSpc>
            </a:pPr>
            <a:r>
              <a:rPr lang="pl-PL" sz="2200" smtClean="0"/>
              <a:t>jest to również stan gotowości do świadczenia pracy</a:t>
            </a:r>
            <a:br>
              <a:rPr lang="pl-PL" sz="2200" smtClean="0"/>
            </a:br>
            <a:r>
              <a:rPr lang="pl-PL" sz="2200" smtClean="0"/>
              <a:t>(rozkład ryzyka),</a:t>
            </a:r>
          </a:p>
          <a:p>
            <a:pPr marL="533400" indent="-533400" eaLnBrk="1" hangingPunct="1">
              <a:lnSpc>
                <a:spcPct val="150000"/>
              </a:lnSpc>
            </a:pPr>
            <a:r>
              <a:rPr lang="pl-PL" sz="2200" smtClean="0"/>
              <a:t> w skład czasu pracy zalicza się wszelkie nieplanowane przerwy w pracy,</a:t>
            </a:r>
          </a:p>
          <a:p>
            <a:pPr marL="533400" indent="-533400" eaLnBrk="1" hangingPunct="1">
              <a:lnSpc>
                <a:spcPct val="150000"/>
              </a:lnSpc>
            </a:pPr>
            <a:r>
              <a:rPr lang="pl-PL" sz="2200" smtClean="0"/>
              <a:t> nie zalicza się do czasu pracy wszelkich usprawiedliwionych okresów  nieobecności pracownika w pracy, a także zwolnień (płatnych i niepłatnych),</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ctrTitle"/>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22531" name="Text Box 4"/>
          <p:cNvSpPr txBox="1">
            <a:spLocks noChangeArrowheads="1"/>
          </p:cNvSpPr>
          <p:nvPr/>
        </p:nvSpPr>
        <p:spPr bwMode="auto">
          <a:xfrm>
            <a:off x="827088" y="1484313"/>
            <a:ext cx="7777162" cy="457200"/>
          </a:xfrm>
          <a:prstGeom prst="rect">
            <a:avLst/>
          </a:prstGeom>
          <a:noFill/>
          <a:ln w="9525">
            <a:noFill/>
            <a:miter lim="800000"/>
            <a:headEnd/>
            <a:tailEnd/>
          </a:ln>
        </p:spPr>
        <p:txBody>
          <a:bodyPr>
            <a:spAutoFit/>
          </a:bodyPr>
          <a:lstStyle/>
          <a:p>
            <a:pPr>
              <a:spcBef>
                <a:spcPct val="50000"/>
              </a:spcBef>
            </a:pPr>
            <a:r>
              <a:rPr lang="pl-PL" sz="2400" b="1"/>
              <a:t>Art.128 K.p. definicje:</a:t>
            </a:r>
          </a:p>
        </p:txBody>
      </p:sp>
      <p:sp>
        <p:nvSpPr>
          <p:cNvPr id="22532" name="Rectangle 5"/>
          <p:cNvSpPr>
            <a:spLocks noGrp="1" noChangeArrowheads="1"/>
          </p:cNvSpPr>
          <p:nvPr>
            <p:ph type="subTitle" idx="1"/>
          </p:nvPr>
        </p:nvSpPr>
        <p:spPr>
          <a:xfrm>
            <a:off x="755650" y="1917700"/>
            <a:ext cx="8388350" cy="4464050"/>
          </a:xfrm>
          <a:solidFill>
            <a:schemeClr val="bg1"/>
          </a:solidFill>
        </p:spPr>
        <p:txBody>
          <a:bodyPr/>
          <a:lstStyle/>
          <a:p>
            <a:pPr marL="533400" indent="-533400" eaLnBrk="1" hangingPunct="1">
              <a:lnSpc>
                <a:spcPct val="150000"/>
              </a:lnSpc>
            </a:pPr>
            <a:r>
              <a:rPr lang="pl-PL" sz="2200" smtClean="0"/>
              <a:t>4.	równoważny system czasu pracy przy normie dobowej </a:t>
            </a:r>
            <a:br>
              <a:rPr lang="pl-PL" sz="2200" smtClean="0"/>
            </a:br>
            <a:r>
              <a:rPr lang="pl-PL" sz="2200" smtClean="0"/>
              <a:t>do 24 godzin  (art. 137 K.p.),</a:t>
            </a:r>
          </a:p>
          <a:p>
            <a:pPr marL="533400" indent="-533400" eaLnBrk="1" hangingPunct="1">
              <a:lnSpc>
                <a:spcPct val="150000"/>
              </a:lnSpc>
            </a:pPr>
            <a:r>
              <a:rPr lang="pl-PL" sz="2200" smtClean="0"/>
              <a:t>5.	system czasu pracy w ruchu ciągłym (art. 138 K.p.),</a:t>
            </a:r>
          </a:p>
          <a:p>
            <a:pPr marL="533400" indent="-533400" eaLnBrk="1" hangingPunct="1">
              <a:lnSpc>
                <a:spcPct val="150000"/>
              </a:lnSpc>
            </a:pPr>
            <a:r>
              <a:rPr lang="pl-PL" sz="2200" smtClean="0"/>
              <a:t>6.	system przerywanego czasu pracy (art. 139 K.p.),</a:t>
            </a:r>
          </a:p>
          <a:p>
            <a:pPr marL="533400" indent="-533400" eaLnBrk="1" hangingPunct="1">
              <a:lnSpc>
                <a:spcPct val="150000"/>
              </a:lnSpc>
            </a:pPr>
            <a:r>
              <a:rPr lang="pl-PL" sz="2200" smtClean="0"/>
              <a:t>7.	zadaniowy system czasu pracy (art. 140 K.p.),</a:t>
            </a:r>
          </a:p>
          <a:p>
            <a:pPr marL="533400" indent="-533400" eaLnBrk="1" hangingPunct="1">
              <a:lnSpc>
                <a:spcPct val="150000"/>
              </a:lnSpc>
            </a:pPr>
            <a:r>
              <a:rPr lang="pl-PL" sz="2200" smtClean="0"/>
              <a:t>8.	system skróconego tygodnia pracy (art. 143 K.p.),</a:t>
            </a:r>
          </a:p>
          <a:p>
            <a:pPr marL="533400" indent="-533400" eaLnBrk="1" hangingPunct="1">
              <a:lnSpc>
                <a:spcPct val="150000"/>
              </a:lnSpc>
            </a:pPr>
            <a:r>
              <a:rPr lang="pl-PL" sz="2200" smtClean="0"/>
              <a:t>9.	weekendowy system czasu pracy (art. 144 K.p.),</a:t>
            </a:r>
          </a:p>
          <a:p>
            <a:pPr marL="533400" indent="-533400" eaLnBrk="1" hangingPunct="1">
              <a:lnSpc>
                <a:spcPct val="150000"/>
              </a:lnSpc>
            </a:pPr>
            <a:r>
              <a:rPr lang="pl-PL" sz="2200" smtClean="0"/>
              <a:t>10.	skrócony system czasu pracy (art. 145 K.p. oraz przepisy szczególne). </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ctrTitle"/>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23555" name="Text Box 4"/>
          <p:cNvSpPr txBox="1">
            <a:spLocks noChangeArrowheads="1"/>
          </p:cNvSpPr>
          <p:nvPr/>
        </p:nvSpPr>
        <p:spPr bwMode="auto">
          <a:xfrm>
            <a:off x="827088" y="1484313"/>
            <a:ext cx="7777162" cy="457200"/>
          </a:xfrm>
          <a:prstGeom prst="rect">
            <a:avLst/>
          </a:prstGeom>
          <a:noFill/>
          <a:ln w="9525">
            <a:noFill/>
            <a:miter lim="800000"/>
            <a:headEnd/>
            <a:tailEnd/>
          </a:ln>
        </p:spPr>
        <p:txBody>
          <a:bodyPr>
            <a:spAutoFit/>
          </a:bodyPr>
          <a:lstStyle/>
          <a:p>
            <a:pPr>
              <a:spcBef>
                <a:spcPct val="50000"/>
              </a:spcBef>
            </a:pPr>
            <a:r>
              <a:rPr lang="pl-PL" sz="2400" b="1"/>
              <a:t>Art.128 K.p.</a:t>
            </a:r>
          </a:p>
        </p:txBody>
      </p:sp>
      <p:sp>
        <p:nvSpPr>
          <p:cNvPr id="23556" name="Rectangle 5"/>
          <p:cNvSpPr>
            <a:spLocks noGrp="1" noChangeArrowheads="1"/>
          </p:cNvSpPr>
          <p:nvPr>
            <p:ph type="subTitle" idx="1"/>
          </p:nvPr>
        </p:nvSpPr>
        <p:spPr>
          <a:xfrm>
            <a:off x="755650" y="2276475"/>
            <a:ext cx="7848600" cy="4176713"/>
          </a:xfrm>
          <a:solidFill>
            <a:schemeClr val="bg1"/>
          </a:solidFill>
        </p:spPr>
        <p:txBody>
          <a:bodyPr/>
          <a:lstStyle/>
          <a:p>
            <a:pPr marL="533400" indent="-533400" eaLnBrk="1" hangingPunct="1">
              <a:lnSpc>
                <a:spcPct val="150000"/>
              </a:lnSpc>
            </a:pPr>
            <a:r>
              <a:rPr lang="pl-PL" sz="2200" b="1" smtClean="0"/>
              <a:t>czasem pracy</a:t>
            </a:r>
            <a:r>
              <a:rPr lang="pl-PL" sz="2200" smtClean="0"/>
              <a:t> jest czas, w którym pracownik  pozostaje w dyspozycji pracodawcy w zakładzie pracy lub w innym miejscu wyznaczonym  do wykonywania pracy,</a:t>
            </a:r>
          </a:p>
          <a:p>
            <a:pPr marL="533400" indent="-533400" eaLnBrk="1" hangingPunct="1">
              <a:lnSpc>
                <a:spcPct val="150000"/>
              </a:lnSpc>
            </a:pPr>
            <a:endParaRPr lang="pl-PL" sz="2200" smtClean="0"/>
          </a:p>
          <a:p>
            <a:pPr marL="533400" indent="-533400" eaLnBrk="1" hangingPunct="1">
              <a:lnSpc>
                <a:spcPct val="150000"/>
              </a:lnSpc>
            </a:pPr>
            <a:r>
              <a:rPr lang="pl-PL" sz="2200" b="1" smtClean="0"/>
              <a:t>w dyspozycji pracodawcy</a:t>
            </a:r>
            <a:r>
              <a:rPr lang="pl-PL" sz="2200" smtClean="0"/>
              <a:t> pozostaje ten pracownik, który nie jest związany innymi stosunkami prawnymi uniemożliwiającymi mu wykonywanie pracy na rzecz danego pracodawcy,</a:t>
            </a:r>
            <a:endParaRPr lang="pl-PL" sz="2200" b="1" smtClean="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ctrTitle"/>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24579" name="Text Box 4"/>
          <p:cNvSpPr txBox="1">
            <a:spLocks noChangeArrowheads="1"/>
          </p:cNvSpPr>
          <p:nvPr/>
        </p:nvSpPr>
        <p:spPr bwMode="auto">
          <a:xfrm>
            <a:off x="827088" y="1484313"/>
            <a:ext cx="7777162" cy="457200"/>
          </a:xfrm>
          <a:prstGeom prst="rect">
            <a:avLst/>
          </a:prstGeom>
          <a:noFill/>
          <a:ln w="9525">
            <a:noFill/>
            <a:miter lim="800000"/>
            <a:headEnd/>
            <a:tailEnd/>
          </a:ln>
        </p:spPr>
        <p:txBody>
          <a:bodyPr>
            <a:spAutoFit/>
          </a:bodyPr>
          <a:lstStyle/>
          <a:p>
            <a:pPr>
              <a:spcBef>
                <a:spcPct val="50000"/>
              </a:spcBef>
            </a:pPr>
            <a:r>
              <a:rPr lang="pl-PL" sz="2400" b="1"/>
              <a:t>Art.128 K.p. definicje:</a:t>
            </a:r>
          </a:p>
        </p:txBody>
      </p:sp>
      <p:sp>
        <p:nvSpPr>
          <p:cNvPr id="24580" name="Rectangle 5"/>
          <p:cNvSpPr>
            <a:spLocks noGrp="1" noChangeArrowheads="1"/>
          </p:cNvSpPr>
          <p:nvPr>
            <p:ph type="subTitle" idx="1"/>
          </p:nvPr>
        </p:nvSpPr>
        <p:spPr>
          <a:xfrm>
            <a:off x="755650" y="2276475"/>
            <a:ext cx="8208963" cy="4392613"/>
          </a:xfrm>
          <a:solidFill>
            <a:schemeClr val="bg1"/>
          </a:solidFill>
        </p:spPr>
        <p:txBody>
          <a:bodyPr/>
          <a:lstStyle/>
          <a:p>
            <a:pPr marL="533400" indent="-533400" eaLnBrk="1" hangingPunct="1">
              <a:lnSpc>
                <a:spcPct val="150000"/>
              </a:lnSpc>
            </a:pPr>
            <a:r>
              <a:rPr lang="pl-PL" sz="2200" b="1" smtClean="0"/>
              <a:t>Dyżur</a:t>
            </a:r>
          </a:p>
          <a:p>
            <a:pPr marL="533400" indent="-533400" eaLnBrk="1" hangingPunct="1">
              <a:lnSpc>
                <a:spcPct val="150000"/>
              </a:lnSpc>
            </a:pPr>
            <a:r>
              <a:rPr lang="pl-PL" sz="2200" smtClean="0"/>
              <a:t>	zobowiązanie wykraczające poza pojęcie czasu pracy, polegające na zobowiązaniu pracownika do pozostawania poza normalnymi godzinami pracy, w gotowości do wykonywania pracy wynikającej z umowy o pracę, </a:t>
            </a:r>
            <a:br>
              <a:rPr lang="pl-PL" sz="2200" smtClean="0"/>
            </a:br>
            <a:r>
              <a:rPr lang="pl-PL" sz="2200" smtClean="0"/>
              <a:t>w zakładzie pracy lub w innym miejscu wyznaczonym przez pracodawcę, przy poszanowaniu prawa do odpoczynku dobowego (art. 1515 § 2 w zw. z art. 132 § l K.p.).</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ctrTitle"/>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25603" name="Text Box 4"/>
          <p:cNvSpPr txBox="1">
            <a:spLocks noChangeArrowheads="1"/>
          </p:cNvSpPr>
          <p:nvPr/>
        </p:nvSpPr>
        <p:spPr bwMode="auto">
          <a:xfrm>
            <a:off x="827088" y="1484313"/>
            <a:ext cx="7777162" cy="457200"/>
          </a:xfrm>
          <a:prstGeom prst="rect">
            <a:avLst/>
          </a:prstGeom>
          <a:noFill/>
          <a:ln w="9525">
            <a:noFill/>
            <a:miter lim="800000"/>
            <a:headEnd/>
            <a:tailEnd/>
          </a:ln>
        </p:spPr>
        <p:txBody>
          <a:bodyPr>
            <a:spAutoFit/>
          </a:bodyPr>
          <a:lstStyle/>
          <a:p>
            <a:pPr>
              <a:spcBef>
                <a:spcPct val="50000"/>
              </a:spcBef>
            </a:pPr>
            <a:r>
              <a:rPr lang="pl-PL" sz="2400" b="1"/>
              <a:t>Art.128 K.p. definicje:</a:t>
            </a:r>
          </a:p>
        </p:txBody>
      </p:sp>
      <p:sp>
        <p:nvSpPr>
          <p:cNvPr id="25604" name="Rectangle 5"/>
          <p:cNvSpPr>
            <a:spLocks noGrp="1" noChangeArrowheads="1"/>
          </p:cNvSpPr>
          <p:nvPr>
            <p:ph type="subTitle" idx="1"/>
          </p:nvPr>
        </p:nvSpPr>
        <p:spPr>
          <a:xfrm>
            <a:off x="755650" y="2276475"/>
            <a:ext cx="7848600" cy="4176713"/>
          </a:xfrm>
          <a:solidFill>
            <a:schemeClr val="bg1"/>
          </a:solidFill>
        </p:spPr>
        <p:txBody>
          <a:bodyPr/>
          <a:lstStyle/>
          <a:p>
            <a:pPr marL="533400" indent="-533400" eaLnBrk="1" hangingPunct="1">
              <a:lnSpc>
                <a:spcPct val="150000"/>
              </a:lnSpc>
            </a:pPr>
            <a:r>
              <a:rPr lang="pl-PL" sz="2200" b="1" smtClean="0"/>
              <a:t>Godziny ponadwymiarowe</a:t>
            </a:r>
            <a:r>
              <a:rPr lang="pl-PL" sz="2200" smtClean="0"/>
              <a:t> </a:t>
            </a:r>
          </a:p>
          <a:p>
            <a:pPr marL="533400" indent="-533400" eaLnBrk="1" hangingPunct="1">
              <a:lnSpc>
                <a:spcPct val="150000"/>
              </a:lnSpc>
            </a:pPr>
            <a:r>
              <a:rPr lang="pl-PL" sz="2200" smtClean="0"/>
              <a:t>	liczba godzin pracy w skali roku ustalona w umowie </a:t>
            </a:r>
            <a:br>
              <a:rPr lang="pl-PL" sz="2200" smtClean="0"/>
            </a:br>
            <a:r>
              <a:rPr lang="pl-PL" sz="2200" smtClean="0"/>
              <a:t>o pracę dla zatrudnienia w niepełnym wymiarze czasu pracy, wykraczająca poza umówiony rozmiar zatrudnienia, których dopiero przekroczenie uprawnia </a:t>
            </a:r>
            <a:br>
              <a:rPr lang="pl-PL" sz="2200" smtClean="0"/>
            </a:br>
            <a:r>
              <a:rPr lang="pl-PL" sz="2200" smtClean="0"/>
              <a:t>do dodatku za pracę w godzinach nadliczbowych </a:t>
            </a:r>
            <a:br>
              <a:rPr lang="pl-PL" sz="2200" smtClean="0"/>
            </a:br>
            <a:r>
              <a:rPr lang="pl-PL" sz="2200" smtClean="0"/>
              <a:t>(art.151 § 5 K.p.)</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ctrTitle"/>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26627" name="Text Box 4"/>
          <p:cNvSpPr txBox="1">
            <a:spLocks noChangeArrowheads="1"/>
          </p:cNvSpPr>
          <p:nvPr/>
        </p:nvSpPr>
        <p:spPr bwMode="auto">
          <a:xfrm>
            <a:off x="827088" y="1484313"/>
            <a:ext cx="7777162" cy="457200"/>
          </a:xfrm>
          <a:prstGeom prst="rect">
            <a:avLst/>
          </a:prstGeom>
          <a:noFill/>
          <a:ln w="9525">
            <a:noFill/>
            <a:miter lim="800000"/>
            <a:headEnd/>
            <a:tailEnd/>
          </a:ln>
        </p:spPr>
        <p:txBody>
          <a:bodyPr>
            <a:spAutoFit/>
          </a:bodyPr>
          <a:lstStyle/>
          <a:p>
            <a:pPr>
              <a:spcBef>
                <a:spcPct val="50000"/>
              </a:spcBef>
            </a:pPr>
            <a:r>
              <a:rPr lang="pl-PL" sz="2400" b="1"/>
              <a:t>Art.128 K.p. definicje:</a:t>
            </a:r>
          </a:p>
        </p:txBody>
      </p:sp>
      <p:sp>
        <p:nvSpPr>
          <p:cNvPr id="26628" name="Rectangle 5"/>
          <p:cNvSpPr>
            <a:spLocks noGrp="1" noChangeArrowheads="1"/>
          </p:cNvSpPr>
          <p:nvPr>
            <p:ph type="subTitle" idx="1"/>
          </p:nvPr>
        </p:nvSpPr>
        <p:spPr>
          <a:xfrm>
            <a:off x="755650" y="2060575"/>
            <a:ext cx="8388350" cy="4608513"/>
          </a:xfrm>
          <a:solidFill>
            <a:schemeClr val="bg1"/>
          </a:solidFill>
        </p:spPr>
        <p:txBody>
          <a:bodyPr/>
          <a:lstStyle/>
          <a:p>
            <a:pPr marL="533400" indent="-533400" eaLnBrk="1" hangingPunct="1">
              <a:lnSpc>
                <a:spcPct val="150000"/>
              </a:lnSpc>
            </a:pPr>
            <a:r>
              <a:rPr lang="pl-PL" sz="2200" b="1" smtClean="0"/>
              <a:t>Harmonogram czasu pracy </a:t>
            </a:r>
          </a:p>
          <a:p>
            <a:pPr marL="533400" indent="-533400" eaLnBrk="1" hangingPunct="1">
              <a:lnSpc>
                <a:spcPct val="150000"/>
              </a:lnSpc>
            </a:pPr>
            <a:r>
              <a:rPr lang="pl-PL" sz="2200" smtClean="0"/>
              <a:t>	sposób zagospodarowania czasu pracy odzwierciedlający rozkład czasu pracy w przyjętym systemie czasu pracy, zawierający godziny rozpoczęcia i zakończenia, przerwy </a:t>
            </a:r>
            <a:br>
              <a:rPr lang="pl-PL" sz="2200" smtClean="0"/>
            </a:br>
            <a:r>
              <a:rPr lang="pl-PL" sz="2200" smtClean="0"/>
              <a:t>w pracy oraz dni wolne od pracy ustawowo, a także wynikające z zasady średnio 5-dniowego tygodnia pracy. Harmonogram może mieć charakter indywidualny albo zbiorowy, np. w przypadku pracy w ruchu ciągłym.</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ctrTitle"/>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27651" name="Text Box 4"/>
          <p:cNvSpPr txBox="1">
            <a:spLocks noChangeArrowheads="1"/>
          </p:cNvSpPr>
          <p:nvPr/>
        </p:nvSpPr>
        <p:spPr bwMode="auto">
          <a:xfrm>
            <a:off x="827088" y="1484313"/>
            <a:ext cx="7777162" cy="457200"/>
          </a:xfrm>
          <a:prstGeom prst="rect">
            <a:avLst/>
          </a:prstGeom>
          <a:noFill/>
          <a:ln w="9525">
            <a:noFill/>
            <a:miter lim="800000"/>
            <a:headEnd/>
            <a:tailEnd/>
          </a:ln>
        </p:spPr>
        <p:txBody>
          <a:bodyPr>
            <a:spAutoFit/>
          </a:bodyPr>
          <a:lstStyle/>
          <a:p>
            <a:pPr>
              <a:spcBef>
                <a:spcPct val="50000"/>
              </a:spcBef>
            </a:pPr>
            <a:r>
              <a:rPr lang="pl-PL" sz="2400" b="1"/>
              <a:t>Art.128 K.p. definicje:</a:t>
            </a:r>
          </a:p>
        </p:txBody>
      </p:sp>
      <p:sp>
        <p:nvSpPr>
          <p:cNvPr id="27652" name="Rectangle 5"/>
          <p:cNvSpPr>
            <a:spLocks noGrp="1" noChangeArrowheads="1"/>
          </p:cNvSpPr>
          <p:nvPr>
            <p:ph type="subTitle" idx="1"/>
          </p:nvPr>
        </p:nvSpPr>
        <p:spPr>
          <a:xfrm>
            <a:off x="755650" y="2276475"/>
            <a:ext cx="7848600" cy="4176713"/>
          </a:xfrm>
          <a:solidFill>
            <a:schemeClr val="bg1"/>
          </a:solidFill>
        </p:spPr>
        <p:txBody>
          <a:bodyPr/>
          <a:lstStyle/>
          <a:p>
            <a:pPr marL="533400" indent="-533400" eaLnBrk="1" hangingPunct="1">
              <a:lnSpc>
                <a:spcPct val="150000"/>
              </a:lnSpc>
            </a:pPr>
            <a:r>
              <a:rPr lang="pl-PL" sz="2200" b="1" smtClean="0"/>
              <a:t>Łączna norma tygodniowa</a:t>
            </a:r>
            <a:r>
              <a:rPr lang="pl-PL" sz="2200" smtClean="0"/>
              <a:t> </a:t>
            </a:r>
          </a:p>
          <a:p>
            <a:pPr marL="533400" indent="-533400" eaLnBrk="1" hangingPunct="1">
              <a:lnSpc>
                <a:spcPct val="150000"/>
              </a:lnSpc>
            </a:pPr>
            <a:r>
              <a:rPr lang="pl-PL" sz="2200" smtClean="0"/>
              <a:t>	średni tygodniowy wymiar czasu pracy w okresie rozliczeniowym, który łącznie z godzinami nadliczbowymi nie może przekraczać 48 godzin (art. 131 § l K.p.).</a:t>
            </a:r>
          </a:p>
          <a:p>
            <a:pPr marL="533400" indent="-533400" eaLnBrk="1" hangingPunct="1">
              <a:lnSpc>
                <a:spcPct val="150000"/>
              </a:lnSpc>
            </a:pPr>
            <a:r>
              <a:rPr lang="pl-PL" sz="2200" b="1" smtClean="0"/>
              <a:t>Norma dobowa czasu pracy</a:t>
            </a:r>
            <a:r>
              <a:rPr lang="pl-PL" sz="2200" smtClean="0"/>
              <a:t> </a:t>
            </a:r>
          </a:p>
          <a:p>
            <a:pPr marL="533400" indent="-533400" eaLnBrk="1" hangingPunct="1">
              <a:lnSpc>
                <a:spcPct val="150000"/>
              </a:lnSpc>
            </a:pPr>
            <a:r>
              <a:rPr lang="pl-PL" sz="2200" smtClean="0"/>
              <a:t> dopuszczalna liczba godzin pracy na dobę, nie stanowiąca pracy w godzinach nadliczbowych.</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ctrTitle" idx="4294967295"/>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39939" name="Text Box 4"/>
          <p:cNvSpPr txBox="1">
            <a:spLocks noChangeArrowheads="1"/>
          </p:cNvSpPr>
          <p:nvPr/>
        </p:nvSpPr>
        <p:spPr bwMode="auto">
          <a:xfrm>
            <a:off x="827088" y="1484313"/>
            <a:ext cx="7777162" cy="457200"/>
          </a:xfrm>
          <a:prstGeom prst="rect">
            <a:avLst/>
          </a:prstGeom>
          <a:noFill/>
          <a:ln w="9525">
            <a:noFill/>
            <a:miter lim="800000"/>
            <a:headEnd/>
            <a:tailEnd/>
          </a:ln>
        </p:spPr>
        <p:txBody>
          <a:bodyPr>
            <a:spAutoFit/>
          </a:bodyPr>
          <a:lstStyle/>
          <a:p>
            <a:pPr>
              <a:spcBef>
                <a:spcPct val="50000"/>
              </a:spcBef>
            </a:pPr>
            <a:r>
              <a:rPr lang="pl-PL" sz="2400" b="1"/>
              <a:t>Art.128 K.p. definicje:</a:t>
            </a:r>
          </a:p>
        </p:txBody>
      </p:sp>
      <p:sp>
        <p:nvSpPr>
          <p:cNvPr id="39940" name="Rectangle 5"/>
          <p:cNvSpPr>
            <a:spLocks noGrp="1" noChangeArrowheads="1"/>
          </p:cNvSpPr>
          <p:nvPr>
            <p:ph type="subTitle" idx="4294967295"/>
          </p:nvPr>
        </p:nvSpPr>
        <p:spPr>
          <a:xfrm>
            <a:off x="755650" y="2276475"/>
            <a:ext cx="7848600" cy="4176713"/>
          </a:xfrm>
          <a:solidFill>
            <a:schemeClr val="bg1"/>
          </a:solidFill>
        </p:spPr>
        <p:txBody>
          <a:bodyPr/>
          <a:lstStyle/>
          <a:p>
            <a:pPr marL="533400" indent="-533400" eaLnBrk="1" hangingPunct="1">
              <a:lnSpc>
                <a:spcPct val="150000"/>
              </a:lnSpc>
              <a:buFont typeface="Wingdings" pitchFamily="2" charset="2"/>
              <a:buNone/>
            </a:pPr>
            <a:r>
              <a:rPr lang="pl-PL" sz="2200" b="1" smtClean="0"/>
              <a:t>Norma średniotygodniowa czasu pracy</a:t>
            </a:r>
            <a:r>
              <a:rPr lang="pl-PL" sz="2200" smtClean="0"/>
              <a:t> </a:t>
            </a:r>
          </a:p>
          <a:p>
            <a:pPr marL="533400" indent="-533400" eaLnBrk="1" hangingPunct="1">
              <a:lnSpc>
                <a:spcPct val="150000"/>
              </a:lnSpc>
              <a:buFont typeface="Wingdings" pitchFamily="2" charset="2"/>
              <a:buNone/>
            </a:pPr>
            <a:r>
              <a:rPr lang="pl-PL" sz="2200" smtClean="0"/>
              <a:t>	 dopuszczalna liczba godzin pracy, przypadająca średnio w tygodniu w przyjętym przez pracodawcę lub wynikającym z Kodeksu pracy albo przepisów szczególnych okresie rozli¬czeniowym. Kodeks pracy przewiduje w tym zakresie normę 40-godzinną (art. 129 § l K.p.) oraz 43-godzinną dla zatrudnionych w ruchu ciągłym (art 138 § l K.p.).</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ctrTitle" idx="4294967295"/>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40963" name="Text Box 4"/>
          <p:cNvSpPr txBox="1">
            <a:spLocks noChangeArrowheads="1"/>
          </p:cNvSpPr>
          <p:nvPr/>
        </p:nvSpPr>
        <p:spPr bwMode="auto">
          <a:xfrm>
            <a:off x="827088" y="1484313"/>
            <a:ext cx="7777162" cy="457200"/>
          </a:xfrm>
          <a:prstGeom prst="rect">
            <a:avLst/>
          </a:prstGeom>
          <a:noFill/>
          <a:ln w="9525">
            <a:noFill/>
            <a:miter lim="800000"/>
            <a:headEnd/>
            <a:tailEnd/>
          </a:ln>
        </p:spPr>
        <p:txBody>
          <a:bodyPr>
            <a:spAutoFit/>
          </a:bodyPr>
          <a:lstStyle/>
          <a:p>
            <a:pPr>
              <a:spcBef>
                <a:spcPct val="50000"/>
              </a:spcBef>
            </a:pPr>
            <a:r>
              <a:rPr lang="pl-PL" sz="2400" b="1"/>
              <a:t>Art.128 K.p. definicje:</a:t>
            </a:r>
          </a:p>
        </p:txBody>
      </p:sp>
      <p:sp>
        <p:nvSpPr>
          <p:cNvPr id="40964" name="Rectangle 5"/>
          <p:cNvSpPr>
            <a:spLocks noGrp="1" noChangeArrowheads="1"/>
          </p:cNvSpPr>
          <p:nvPr>
            <p:ph type="subTitle" idx="4294967295"/>
          </p:nvPr>
        </p:nvSpPr>
        <p:spPr>
          <a:xfrm>
            <a:off x="755650" y="2276475"/>
            <a:ext cx="7848600" cy="4176713"/>
          </a:xfrm>
          <a:solidFill>
            <a:schemeClr val="bg1"/>
          </a:solidFill>
        </p:spPr>
        <p:txBody>
          <a:bodyPr/>
          <a:lstStyle/>
          <a:p>
            <a:pPr marL="533400" indent="-533400" eaLnBrk="1" hangingPunct="1">
              <a:lnSpc>
                <a:spcPct val="150000"/>
              </a:lnSpc>
              <a:buFont typeface="Wingdings" pitchFamily="2" charset="2"/>
              <a:buNone/>
            </a:pPr>
            <a:r>
              <a:rPr lang="pl-PL" sz="2000" b="1" smtClean="0"/>
              <a:t>Normatywny czas pracy, nominalny czas pracy</a:t>
            </a:r>
            <a:r>
              <a:rPr lang="pl-PL" sz="2000" smtClean="0"/>
              <a:t> </a:t>
            </a:r>
          </a:p>
          <a:p>
            <a:pPr marL="533400" indent="-533400" eaLnBrk="1" hangingPunct="1">
              <a:lnSpc>
                <a:spcPct val="150000"/>
              </a:lnSpc>
              <a:buFont typeface="Wingdings" pitchFamily="2" charset="2"/>
              <a:buNone/>
            </a:pPr>
            <a:r>
              <a:rPr lang="pl-PL" sz="2000" smtClean="0"/>
              <a:t>	pojęcia pozakodeksowe oznaczające liczbę godzin pracy </a:t>
            </a:r>
            <a:br>
              <a:rPr lang="pl-PL" sz="2000" smtClean="0"/>
            </a:br>
            <a:r>
              <a:rPr lang="pl-PL" sz="2000" smtClean="0"/>
              <a:t>w skali miesiąca, okresu rozliczeniowego czy roku itp., którą pracownik powinien przepracować zgodnie z obowiązującym </a:t>
            </a:r>
            <a:br>
              <a:rPr lang="pl-PL" sz="2000" smtClean="0"/>
            </a:br>
            <a:r>
              <a:rPr lang="pl-PL" sz="2000" smtClean="0"/>
              <a:t>u danego pracodawcy systemem czasu pracy. Normatywny czas pracy, czyli czas pracy formalny, w odróżnieniu od czasu pracy faktycznego, przepracowanego przez danego pracownika.</a:t>
            </a:r>
            <a:r>
              <a:rPr lang="pl-PL" sz="1800" smtClean="0"/>
              <a:t> </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ctrTitle" idx="4294967295"/>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41987" name="Text Box 4"/>
          <p:cNvSpPr txBox="1">
            <a:spLocks noChangeArrowheads="1"/>
          </p:cNvSpPr>
          <p:nvPr/>
        </p:nvSpPr>
        <p:spPr bwMode="auto">
          <a:xfrm>
            <a:off x="827088" y="1484313"/>
            <a:ext cx="7777162" cy="457200"/>
          </a:xfrm>
          <a:prstGeom prst="rect">
            <a:avLst/>
          </a:prstGeom>
          <a:noFill/>
          <a:ln w="9525">
            <a:noFill/>
            <a:miter lim="800000"/>
            <a:headEnd/>
            <a:tailEnd/>
          </a:ln>
        </p:spPr>
        <p:txBody>
          <a:bodyPr>
            <a:spAutoFit/>
          </a:bodyPr>
          <a:lstStyle/>
          <a:p>
            <a:pPr>
              <a:spcBef>
                <a:spcPct val="50000"/>
              </a:spcBef>
            </a:pPr>
            <a:r>
              <a:rPr lang="pl-PL" sz="2400" b="1"/>
              <a:t>Art.128 K.p. definicje:</a:t>
            </a:r>
          </a:p>
        </p:txBody>
      </p:sp>
      <p:sp>
        <p:nvSpPr>
          <p:cNvPr id="41988" name="Rectangle 5"/>
          <p:cNvSpPr>
            <a:spLocks noGrp="1" noChangeArrowheads="1"/>
          </p:cNvSpPr>
          <p:nvPr>
            <p:ph type="subTitle" idx="4294967295"/>
          </p:nvPr>
        </p:nvSpPr>
        <p:spPr>
          <a:xfrm>
            <a:off x="755650" y="2276475"/>
            <a:ext cx="7848600" cy="4176713"/>
          </a:xfrm>
          <a:solidFill>
            <a:schemeClr val="bg1"/>
          </a:solidFill>
        </p:spPr>
        <p:txBody>
          <a:bodyPr/>
          <a:lstStyle/>
          <a:p>
            <a:pPr marL="533400" indent="-533400" eaLnBrk="1" hangingPunct="1">
              <a:lnSpc>
                <a:spcPct val="150000"/>
              </a:lnSpc>
              <a:buFont typeface="Wingdings" pitchFamily="2" charset="2"/>
              <a:buNone/>
            </a:pPr>
            <a:r>
              <a:rPr lang="pl-PL" sz="2200" smtClean="0"/>
              <a:t>Pojęcie </a:t>
            </a:r>
            <a:r>
              <a:rPr lang="pl-PL" sz="2200" b="1" smtClean="0"/>
              <a:t>nominalny czas pracy</a:t>
            </a:r>
            <a:r>
              <a:rPr lang="pl-PL" sz="2200" smtClean="0"/>
              <a:t> nie jest jednak tożsame </a:t>
            </a:r>
            <a:br>
              <a:rPr lang="pl-PL" sz="2200" smtClean="0"/>
            </a:br>
            <a:r>
              <a:rPr lang="pl-PL" sz="2200" smtClean="0"/>
              <a:t>z normatywnym czasem pracy, pod którym to sformułowaniem rozumie się wymiar czasu pracy konieczny do przepracowania przez pracownika zatrudnionego w pełnym rozmiarze czasu pracy, odpowiadający ściśle normom przewidzianym </a:t>
            </a:r>
            <a:br>
              <a:rPr lang="pl-PL" sz="2200" smtClean="0"/>
            </a:br>
            <a:r>
              <a:rPr lang="pl-PL" sz="2200" smtClean="0"/>
              <a:t>w kodeksie lub ustawie szczególnej.</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ctrTitle" idx="4294967295"/>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43011" name="Text Box 4"/>
          <p:cNvSpPr txBox="1">
            <a:spLocks noChangeArrowheads="1"/>
          </p:cNvSpPr>
          <p:nvPr/>
        </p:nvSpPr>
        <p:spPr bwMode="auto">
          <a:xfrm>
            <a:off x="827088" y="1484313"/>
            <a:ext cx="7777162" cy="457200"/>
          </a:xfrm>
          <a:prstGeom prst="rect">
            <a:avLst/>
          </a:prstGeom>
          <a:noFill/>
          <a:ln w="9525">
            <a:noFill/>
            <a:miter lim="800000"/>
            <a:headEnd/>
            <a:tailEnd/>
          </a:ln>
        </p:spPr>
        <p:txBody>
          <a:bodyPr>
            <a:spAutoFit/>
          </a:bodyPr>
          <a:lstStyle/>
          <a:p>
            <a:pPr>
              <a:spcBef>
                <a:spcPct val="50000"/>
              </a:spcBef>
            </a:pPr>
            <a:r>
              <a:rPr lang="pl-PL" sz="2400" b="1"/>
              <a:t>Art.128 K.p. definicje:</a:t>
            </a:r>
          </a:p>
        </p:txBody>
      </p:sp>
      <p:sp>
        <p:nvSpPr>
          <p:cNvPr id="43012" name="Rectangle 5"/>
          <p:cNvSpPr>
            <a:spLocks noGrp="1" noChangeArrowheads="1"/>
          </p:cNvSpPr>
          <p:nvPr>
            <p:ph type="subTitle" idx="4294967295"/>
          </p:nvPr>
        </p:nvSpPr>
        <p:spPr>
          <a:xfrm>
            <a:off x="755650" y="2276475"/>
            <a:ext cx="8137525" cy="4176713"/>
          </a:xfrm>
          <a:solidFill>
            <a:schemeClr val="bg1"/>
          </a:solidFill>
        </p:spPr>
        <p:txBody>
          <a:bodyPr/>
          <a:lstStyle/>
          <a:p>
            <a:pPr marL="533400" indent="-533400" eaLnBrk="1" hangingPunct="1">
              <a:lnSpc>
                <a:spcPct val="150000"/>
              </a:lnSpc>
              <a:buFont typeface="Wingdings" pitchFamily="2" charset="2"/>
              <a:buNone/>
            </a:pPr>
            <a:r>
              <a:rPr lang="pl-PL" sz="2200" b="1" smtClean="0"/>
              <a:t>Normatywnym czasem pracy</a:t>
            </a:r>
            <a:r>
              <a:rPr lang="pl-PL" sz="2200" smtClean="0"/>
              <a:t> jest liczba godzin konieczna do przepracowania, np. przez pracownika zatrudnionego </a:t>
            </a:r>
            <a:br>
              <a:rPr lang="pl-PL" sz="2200" smtClean="0"/>
            </a:br>
            <a:r>
              <a:rPr lang="pl-PL" sz="2200" smtClean="0"/>
              <a:t>8 godzin na dobę i średnio 40 godzin tygodniowo, która to wielkość przy stosowaniu zasady średnio 5 dniowego tygodnia pracy w styczniu 2004 r. wynosi 168 godziny. Nominalny czas pracy przy stosowaniu podstawowego systemu czasu pracy może być jednak u konkretnego pracodawcy korzystniejszy dla pracownika i wynosić </a:t>
            </a:r>
            <a:br>
              <a:rPr lang="pl-PL" sz="2200" smtClean="0"/>
            </a:br>
            <a:r>
              <a:rPr lang="pl-PL" sz="2200" smtClean="0"/>
              <a:t>w styczniu 2004 r. np. 160 godzin. </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5123" name="Text Box 4"/>
          <p:cNvSpPr txBox="1">
            <a:spLocks noChangeArrowheads="1"/>
          </p:cNvSpPr>
          <p:nvPr/>
        </p:nvSpPr>
        <p:spPr bwMode="auto">
          <a:xfrm>
            <a:off x="827088" y="1484313"/>
            <a:ext cx="7777162" cy="457200"/>
          </a:xfrm>
          <a:prstGeom prst="rect">
            <a:avLst/>
          </a:prstGeom>
          <a:noFill/>
          <a:ln w="9525">
            <a:noFill/>
            <a:miter lim="800000"/>
            <a:headEnd/>
            <a:tailEnd/>
          </a:ln>
        </p:spPr>
        <p:txBody>
          <a:bodyPr>
            <a:spAutoFit/>
          </a:bodyPr>
          <a:lstStyle/>
          <a:p>
            <a:pPr>
              <a:spcBef>
                <a:spcPct val="50000"/>
              </a:spcBef>
            </a:pPr>
            <a:r>
              <a:rPr lang="pl-PL" sz="2400" b="1"/>
              <a:t>Art.128 K.p.</a:t>
            </a:r>
          </a:p>
        </p:txBody>
      </p:sp>
      <p:sp>
        <p:nvSpPr>
          <p:cNvPr id="5124" name="Rectangle 5"/>
          <p:cNvSpPr>
            <a:spLocks noGrp="1" noChangeArrowheads="1"/>
          </p:cNvSpPr>
          <p:nvPr>
            <p:ph type="subTitle" idx="1"/>
          </p:nvPr>
        </p:nvSpPr>
        <p:spPr>
          <a:xfrm>
            <a:off x="755650" y="2276475"/>
            <a:ext cx="7848600" cy="4176713"/>
          </a:xfrm>
          <a:solidFill>
            <a:schemeClr val="bg1"/>
          </a:solidFill>
        </p:spPr>
        <p:txBody>
          <a:bodyPr/>
          <a:lstStyle/>
          <a:p>
            <a:pPr marL="533400" indent="-533400" eaLnBrk="1" hangingPunct="1">
              <a:lnSpc>
                <a:spcPct val="150000"/>
              </a:lnSpc>
            </a:pPr>
            <a:r>
              <a:rPr lang="pl-PL" sz="2200" smtClean="0"/>
              <a:t>nie wlicza się do czasu pracy czasu dyżuru pełnionego przez pracownika poza normalnymi godzinami pracy,</a:t>
            </a:r>
          </a:p>
          <a:p>
            <a:pPr marL="533400" indent="-533400" eaLnBrk="1" hangingPunct="1">
              <a:lnSpc>
                <a:spcPct val="150000"/>
              </a:lnSpc>
            </a:pPr>
            <a:r>
              <a:rPr lang="pl-PL" sz="2200" smtClean="0"/>
              <a:t>art.2373 §3 K.p. szkolenia w zakresie bhp odbywają się </a:t>
            </a:r>
            <a:br>
              <a:rPr lang="pl-PL" sz="2200" smtClean="0"/>
            </a:br>
            <a:r>
              <a:rPr lang="pl-PL" sz="2200" smtClean="0"/>
              <a:t>w czasie pracy i na koszt pracodawcy,</a:t>
            </a:r>
          </a:p>
          <a:p>
            <a:pPr marL="533400" indent="-533400" eaLnBrk="1" hangingPunct="1">
              <a:lnSpc>
                <a:spcPct val="150000"/>
              </a:lnSpc>
            </a:pPr>
            <a:r>
              <a:rPr lang="pl-PL" sz="2200" smtClean="0"/>
              <a:t>uczestnictwo pracownika w szkoleniu zawodowym – generalnie nie zalicza się do czasu pracy, chyba że pracownik  otrzymał polecenie uczestnictwa,</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ctrTitle" idx="4294967295"/>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44035" name="Text Box 4"/>
          <p:cNvSpPr txBox="1">
            <a:spLocks noChangeArrowheads="1"/>
          </p:cNvSpPr>
          <p:nvPr/>
        </p:nvSpPr>
        <p:spPr bwMode="auto">
          <a:xfrm>
            <a:off x="827088" y="1484313"/>
            <a:ext cx="7777162" cy="457200"/>
          </a:xfrm>
          <a:prstGeom prst="rect">
            <a:avLst/>
          </a:prstGeom>
          <a:noFill/>
          <a:ln w="9525">
            <a:noFill/>
            <a:miter lim="800000"/>
            <a:headEnd/>
            <a:tailEnd/>
          </a:ln>
        </p:spPr>
        <p:txBody>
          <a:bodyPr>
            <a:spAutoFit/>
          </a:bodyPr>
          <a:lstStyle/>
          <a:p>
            <a:pPr>
              <a:spcBef>
                <a:spcPct val="50000"/>
              </a:spcBef>
            </a:pPr>
            <a:r>
              <a:rPr lang="pl-PL" sz="2400" b="1"/>
              <a:t>Art.128 K.p. definicje:</a:t>
            </a:r>
          </a:p>
        </p:txBody>
      </p:sp>
      <p:sp>
        <p:nvSpPr>
          <p:cNvPr id="44036" name="Rectangle 5"/>
          <p:cNvSpPr>
            <a:spLocks noGrp="1" noChangeArrowheads="1"/>
          </p:cNvSpPr>
          <p:nvPr>
            <p:ph type="subTitle" idx="4294967295"/>
          </p:nvPr>
        </p:nvSpPr>
        <p:spPr>
          <a:xfrm>
            <a:off x="755650" y="2276475"/>
            <a:ext cx="7848600" cy="4176713"/>
          </a:xfrm>
          <a:solidFill>
            <a:schemeClr val="bg1"/>
          </a:solidFill>
        </p:spPr>
        <p:txBody>
          <a:bodyPr/>
          <a:lstStyle/>
          <a:p>
            <a:pPr marL="533400" indent="-533400" eaLnBrk="1" hangingPunct="1">
              <a:lnSpc>
                <a:spcPct val="150000"/>
              </a:lnSpc>
              <a:buFont typeface="Wingdings" pitchFamily="2" charset="2"/>
              <a:buNone/>
            </a:pPr>
            <a:r>
              <a:rPr lang="pl-PL" sz="2200" smtClean="0"/>
              <a:t>Różnica między normatywnym a nominalnym czasem pracy polega więc na tym, że normatywny czas pracy odpowiada ścisłej liczbie godzin, jaką pracownik powinien przepracować przy zastosowaniu bezpośrednio przepisów Kodeksu pracy, natomiast nominalny czas pracy, odpowiada wielkości mniejszej od normatywnego czasu pracy, gdyż taki zabieg pracodawcy jest oczywiście dopuszczalny (art. 18 K.p.) i w pełni zgodny </a:t>
            </a:r>
            <a:br>
              <a:rPr lang="pl-PL" sz="2200" smtClean="0"/>
            </a:br>
            <a:r>
              <a:rPr lang="pl-PL" sz="2200" smtClean="0"/>
              <a:t>z przepisami prawa pracy.</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ctrTitle" idx="4294967295"/>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45059" name="Text Box 4"/>
          <p:cNvSpPr txBox="1">
            <a:spLocks noChangeArrowheads="1"/>
          </p:cNvSpPr>
          <p:nvPr/>
        </p:nvSpPr>
        <p:spPr bwMode="auto">
          <a:xfrm>
            <a:off x="827088" y="1484313"/>
            <a:ext cx="7777162" cy="457200"/>
          </a:xfrm>
          <a:prstGeom prst="rect">
            <a:avLst/>
          </a:prstGeom>
          <a:noFill/>
          <a:ln w="9525">
            <a:noFill/>
            <a:miter lim="800000"/>
            <a:headEnd/>
            <a:tailEnd/>
          </a:ln>
        </p:spPr>
        <p:txBody>
          <a:bodyPr>
            <a:spAutoFit/>
          </a:bodyPr>
          <a:lstStyle/>
          <a:p>
            <a:pPr>
              <a:spcBef>
                <a:spcPct val="50000"/>
              </a:spcBef>
            </a:pPr>
            <a:r>
              <a:rPr lang="pl-PL" sz="2400" b="1"/>
              <a:t>Obliczanie wymiaru czasu pracy (art.130 K.p.)</a:t>
            </a:r>
          </a:p>
        </p:txBody>
      </p:sp>
      <p:sp>
        <p:nvSpPr>
          <p:cNvPr id="45060" name="Rectangle 5"/>
          <p:cNvSpPr>
            <a:spLocks noGrp="1" noChangeArrowheads="1"/>
          </p:cNvSpPr>
          <p:nvPr>
            <p:ph type="subTitle" idx="4294967295"/>
          </p:nvPr>
        </p:nvSpPr>
        <p:spPr>
          <a:xfrm>
            <a:off x="755650" y="2276475"/>
            <a:ext cx="7848600" cy="4176713"/>
          </a:xfrm>
          <a:solidFill>
            <a:schemeClr val="bg1"/>
          </a:solidFill>
        </p:spPr>
        <p:txBody>
          <a:bodyPr/>
          <a:lstStyle/>
          <a:p>
            <a:pPr marL="533400" indent="-533400" eaLnBrk="1" hangingPunct="1">
              <a:lnSpc>
                <a:spcPct val="150000"/>
              </a:lnSpc>
              <a:buFont typeface="Wingdings" pitchFamily="2" charset="2"/>
              <a:buNone/>
            </a:pPr>
            <a:r>
              <a:rPr lang="pl-PL" sz="2200" smtClean="0"/>
              <a:t>-	mnożymy 40 godzin przez liczbę tygodni przypadających w okresie rozliczeniowym</a:t>
            </a:r>
          </a:p>
          <a:p>
            <a:pPr marL="533400" indent="-533400" eaLnBrk="1" hangingPunct="1">
              <a:lnSpc>
                <a:spcPct val="150000"/>
              </a:lnSpc>
              <a:buFont typeface="Wingdings" pitchFamily="2" charset="2"/>
              <a:buNone/>
            </a:pPr>
            <a:r>
              <a:rPr lang="pl-PL" sz="2200" smtClean="0"/>
              <a:t>-	dodajemy do wymiaru iloczyn 8 godzin i liczby dni pozostałych do końca okresu rozliczeniowego przypadających od poniedziałku do piątku</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ctrTitle" idx="4294967295"/>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46083" name="Text Box 4"/>
          <p:cNvSpPr txBox="1">
            <a:spLocks noChangeArrowheads="1"/>
          </p:cNvSpPr>
          <p:nvPr/>
        </p:nvSpPr>
        <p:spPr bwMode="auto">
          <a:xfrm>
            <a:off x="827088" y="1484313"/>
            <a:ext cx="7777162" cy="457200"/>
          </a:xfrm>
          <a:prstGeom prst="rect">
            <a:avLst/>
          </a:prstGeom>
          <a:noFill/>
          <a:ln w="9525">
            <a:noFill/>
            <a:miter lim="800000"/>
            <a:headEnd/>
            <a:tailEnd/>
          </a:ln>
        </p:spPr>
        <p:txBody>
          <a:bodyPr>
            <a:spAutoFit/>
          </a:bodyPr>
          <a:lstStyle/>
          <a:p>
            <a:pPr>
              <a:spcBef>
                <a:spcPct val="50000"/>
              </a:spcBef>
            </a:pPr>
            <a:r>
              <a:rPr lang="pl-PL" sz="2400" b="1"/>
              <a:t>Obliczanie wymiaru czasu pracy (art.130 K.p.)</a:t>
            </a:r>
          </a:p>
        </p:txBody>
      </p:sp>
      <p:sp>
        <p:nvSpPr>
          <p:cNvPr id="46084" name="Rectangle 5"/>
          <p:cNvSpPr>
            <a:spLocks noGrp="1" noChangeArrowheads="1"/>
          </p:cNvSpPr>
          <p:nvPr>
            <p:ph type="subTitle" idx="4294967295"/>
          </p:nvPr>
        </p:nvSpPr>
        <p:spPr>
          <a:xfrm>
            <a:off x="755650" y="2276475"/>
            <a:ext cx="7848600" cy="4176713"/>
          </a:xfrm>
          <a:solidFill>
            <a:schemeClr val="bg1"/>
          </a:solidFill>
        </p:spPr>
        <p:txBody>
          <a:bodyPr/>
          <a:lstStyle/>
          <a:p>
            <a:pPr marL="533400" indent="-533400" eaLnBrk="1" hangingPunct="1">
              <a:lnSpc>
                <a:spcPct val="150000"/>
              </a:lnSpc>
              <a:buFont typeface="Wingdings" pitchFamily="2" charset="2"/>
              <a:buNone/>
            </a:pPr>
            <a:r>
              <a:rPr lang="pl-PL" sz="2200" smtClean="0"/>
              <a:t>-	odejmujemy po 8 godzin za każde święto przypadające w innym dniu niż niedziela</a:t>
            </a:r>
          </a:p>
          <a:p>
            <a:pPr marL="533400" indent="-533400" eaLnBrk="1" hangingPunct="1">
              <a:lnSpc>
                <a:spcPct val="150000"/>
              </a:lnSpc>
              <a:buFont typeface="Wingdings" pitchFamily="2" charset="2"/>
              <a:buNone/>
            </a:pPr>
            <a:r>
              <a:rPr lang="pl-PL" sz="2200" smtClean="0"/>
              <a:t>-	obniżenie wymiaru czasu pracy dla pracownika z tytułu usprawiedliwionej nieobecności (art.130 § 3 k.p.) pracodawca nie może żądać odpracowania przez pracownika czasu jego usprawiedliwionej nieobecności</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ctrTitle" idx="4294967295"/>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47107" name="Text Box 4"/>
          <p:cNvSpPr txBox="1">
            <a:spLocks noChangeArrowheads="1"/>
          </p:cNvSpPr>
          <p:nvPr/>
        </p:nvSpPr>
        <p:spPr bwMode="auto">
          <a:xfrm>
            <a:off x="755650" y="1341438"/>
            <a:ext cx="7777163" cy="822325"/>
          </a:xfrm>
          <a:prstGeom prst="rect">
            <a:avLst/>
          </a:prstGeom>
          <a:noFill/>
          <a:ln w="9525">
            <a:noFill/>
            <a:miter lim="800000"/>
            <a:headEnd/>
            <a:tailEnd/>
          </a:ln>
        </p:spPr>
        <p:txBody>
          <a:bodyPr>
            <a:spAutoFit/>
          </a:bodyPr>
          <a:lstStyle/>
          <a:p>
            <a:pPr>
              <a:spcBef>
                <a:spcPct val="50000"/>
              </a:spcBef>
            </a:pPr>
            <a:r>
              <a:rPr lang="pl-PL" sz="2400" b="1"/>
              <a:t>Obliczanie wymiaru czasu pracy w ruchu ciągłym (art.138 k.p.)</a:t>
            </a:r>
          </a:p>
        </p:txBody>
      </p:sp>
      <p:sp>
        <p:nvSpPr>
          <p:cNvPr id="47108" name="Rectangle 5"/>
          <p:cNvSpPr>
            <a:spLocks noGrp="1" noChangeArrowheads="1"/>
          </p:cNvSpPr>
          <p:nvPr>
            <p:ph type="subTitle" idx="4294967295"/>
          </p:nvPr>
        </p:nvSpPr>
        <p:spPr>
          <a:xfrm>
            <a:off x="755650" y="2276475"/>
            <a:ext cx="7848600" cy="4176713"/>
          </a:xfrm>
          <a:solidFill>
            <a:schemeClr val="bg1"/>
          </a:solidFill>
        </p:spPr>
        <p:txBody>
          <a:bodyPr/>
          <a:lstStyle/>
          <a:p>
            <a:pPr marL="533400" indent="-533400" eaLnBrk="1" hangingPunct="1">
              <a:lnSpc>
                <a:spcPct val="150000"/>
              </a:lnSpc>
              <a:buFont typeface="Wingdings" pitchFamily="2" charset="2"/>
              <a:buNone/>
            </a:pPr>
            <a:r>
              <a:rPr lang="pl-PL" sz="2200" smtClean="0"/>
              <a:t>-	prace, które ze względu na technologie produkcji nie mogą być wstrzymane</a:t>
            </a:r>
          </a:p>
          <a:p>
            <a:pPr marL="533400" indent="-533400" eaLnBrk="1" hangingPunct="1">
              <a:lnSpc>
                <a:spcPct val="150000"/>
              </a:lnSpc>
              <a:buFont typeface="Wingdings" pitchFamily="2" charset="2"/>
              <a:buNone/>
            </a:pPr>
            <a:r>
              <a:rPr lang="pl-PL" sz="2200" smtClean="0"/>
              <a:t>-	przedłużenie czasu pracy do 43 godzin przeciętnie na tydzień w okresie rozliczeniowym do 4 tygodni a jednego dnia w niektórych tygodniach do 12 godzin na dobę</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ctrTitle" idx="4294967295"/>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48131" name="Text Box 4"/>
          <p:cNvSpPr txBox="1">
            <a:spLocks noChangeArrowheads="1"/>
          </p:cNvSpPr>
          <p:nvPr/>
        </p:nvSpPr>
        <p:spPr bwMode="auto">
          <a:xfrm>
            <a:off x="755650" y="1341438"/>
            <a:ext cx="7777163" cy="822325"/>
          </a:xfrm>
          <a:prstGeom prst="rect">
            <a:avLst/>
          </a:prstGeom>
          <a:noFill/>
          <a:ln w="9525">
            <a:noFill/>
            <a:miter lim="800000"/>
            <a:headEnd/>
            <a:tailEnd/>
          </a:ln>
        </p:spPr>
        <p:txBody>
          <a:bodyPr>
            <a:spAutoFit/>
          </a:bodyPr>
          <a:lstStyle/>
          <a:p>
            <a:pPr>
              <a:spcBef>
                <a:spcPct val="50000"/>
              </a:spcBef>
            </a:pPr>
            <a:r>
              <a:rPr lang="pl-PL" sz="2400" b="1"/>
              <a:t>Obliczanie wymiaru czasu pracy w ruchu ciągłym (art.138 k.p.)</a:t>
            </a:r>
          </a:p>
        </p:txBody>
      </p:sp>
      <p:sp>
        <p:nvSpPr>
          <p:cNvPr id="48132" name="Rectangle 5"/>
          <p:cNvSpPr>
            <a:spLocks noGrp="1" noChangeArrowheads="1"/>
          </p:cNvSpPr>
          <p:nvPr>
            <p:ph type="subTitle" idx="4294967295"/>
          </p:nvPr>
        </p:nvSpPr>
        <p:spPr>
          <a:xfrm>
            <a:off x="755650" y="2133600"/>
            <a:ext cx="7848600" cy="4319588"/>
          </a:xfrm>
          <a:solidFill>
            <a:schemeClr val="bg1"/>
          </a:solidFill>
        </p:spPr>
        <p:txBody>
          <a:bodyPr/>
          <a:lstStyle/>
          <a:p>
            <a:pPr marL="533400" indent="-533400" eaLnBrk="1" hangingPunct="1">
              <a:lnSpc>
                <a:spcPct val="150000"/>
              </a:lnSpc>
              <a:buFont typeface="Wingdings" pitchFamily="2" charset="2"/>
              <a:buNone/>
            </a:pPr>
            <a:r>
              <a:rPr lang="pl-PL" sz="2200" smtClean="0"/>
              <a:t>-	obliczenie: </a:t>
            </a:r>
          </a:p>
          <a:p>
            <a:pPr marL="533400" indent="-533400" eaLnBrk="1" hangingPunct="1">
              <a:lnSpc>
                <a:spcPct val="150000"/>
              </a:lnSpc>
              <a:buFont typeface="Wingdings" pitchFamily="2" charset="2"/>
              <a:buNone/>
            </a:pPr>
            <a:r>
              <a:rPr lang="pl-PL" sz="2200" smtClean="0"/>
              <a:t>należy pomnożyć 8 godzin przez liczbę dni kalendarzowych przypadających w okresie rozliczeniowym z pominięciem niedziel, świąt (w innym dniu niż niedziela), a także dni wolnych od pracy z tytułu przeciętnie pięciodniowego tygodnia pracy  </a:t>
            </a:r>
          </a:p>
          <a:p>
            <a:pPr marL="533400" indent="-533400" eaLnBrk="1" hangingPunct="1">
              <a:lnSpc>
                <a:spcPct val="150000"/>
              </a:lnSpc>
              <a:buFont typeface="Wingdings" pitchFamily="2" charset="2"/>
              <a:buNone/>
            </a:pPr>
            <a:r>
              <a:rPr lang="pl-PL" sz="2200" smtClean="0"/>
              <a:t>do otrzymanej liczby godzin należy dodać 4 godziny, 8 godzin lub 12 godzin w zależności od tego czy  łamanie zmian wystąpi 1,2 3 razy w okresie rozliczeniowym.</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ctrTitle" idx="4294967295"/>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49155" name="Text Box 4"/>
          <p:cNvSpPr txBox="1">
            <a:spLocks noChangeArrowheads="1"/>
          </p:cNvSpPr>
          <p:nvPr/>
        </p:nvSpPr>
        <p:spPr bwMode="auto">
          <a:xfrm>
            <a:off x="755650" y="1341438"/>
            <a:ext cx="7777163" cy="457200"/>
          </a:xfrm>
          <a:prstGeom prst="rect">
            <a:avLst/>
          </a:prstGeom>
          <a:noFill/>
          <a:ln w="9525">
            <a:noFill/>
            <a:miter lim="800000"/>
            <a:headEnd/>
            <a:tailEnd/>
          </a:ln>
        </p:spPr>
        <p:txBody>
          <a:bodyPr>
            <a:spAutoFit/>
          </a:bodyPr>
          <a:lstStyle/>
          <a:p>
            <a:pPr>
              <a:spcBef>
                <a:spcPct val="50000"/>
              </a:spcBef>
            </a:pPr>
            <a:r>
              <a:rPr lang="pl-PL" sz="2400" b="1"/>
              <a:t>Przerwy wliczane do czasu pracy</a:t>
            </a:r>
          </a:p>
        </p:txBody>
      </p:sp>
      <p:sp>
        <p:nvSpPr>
          <p:cNvPr id="49156" name="Rectangle 5"/>
          <p:cNvSpPr>
            <a:spLocks noGrp="1" noChangeArrowheads="1"/>
          </p:cNvSpPr>
          <p:nvPr>
            <p:ph type="subTitle" idx="4294967295"/>
          </p:nvPr>
        </p:nvSpPr>
        <p:spPr>
          <a:xfrm>
            <a:off x="755650" y="2133600"/>
            <a:ext cx="7848600" cy="4319588"/>
          </a:xfrm>
          <a:solidFill>
            <a:schemeClr val="bg1"/>
          </a:solidFill>
        </p:spPr>
        <p:txBody>
          <a:bodyPr/>
          <a:lstStyle/>
          <a:p>
            <a:pPr marL="533400" indent="-533400" eaLnBrk="1" hangingPunct="1">
              <a:lnSpc>
                <a:spcPct val="150000"/>
              </a:lnSpc>
              <a:buFont typeface="Wingdings" pitchFamily="2" charset="2"/>
              <a:buNone/>
            </a:pPr>
            <a:r>
              <a:rPr lang="pl-PL" sz="2200" smtClean="0"/>
              <a:t>	dla pracownika, którego dobowy wymiar czasu pracy wynosi co najmniej 6h  co najmniej 15 minut przerwy (art.134 k.p.);</a:t>
            </a:r>
          </a:p>
          <a:p>
            <a:pPr marL="533400" indent="-533400" eaLnBrk="1" hangingPunct="1">
              <a:lnSpc>
                <a:spcPct val="150000"/>
              </a:lnSpc>
              <a:buFont typeface="Wingdings" pitchFamily="2" charset="2"/>
              <a:buNone/>
            </a:pPr>
            <a:r>
              <a:rPr lang="pl-PL" sz="2200" smtClean="0"/>
              <a:t>	 dla pracownika zatrudnionego przy pracy monotonnej lub pracy w ustalonym z góry tempie liczba i długość przerw jest określona u danego pracodawcy (art.145 k.p.);</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ctrTitle" idx="4294967295"/>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50179" name="Text Box 4"/>
          <p:cNvSpPr txBox="1">
            <a:spLocks noChangeArrowheads="1"/>
          </p:cNvSpPr>
          <p:nvPr/>
        </p:nvSpPr>
        <p:spPr bwMode="auto">
          <a:xfrm>
            <a:off x="755650" y="1341438"/>
            <a:ext cx="7777163" cy="457200"/>
          </a:xfrm>
          <a:prstGeom prst="rect">
            <a:avLst/>
          </a:prstGeom>
          <a:noFill/>
          <a:ln w="9525">
            <a:noFill/>
            <a:miter lim="800000"/>
            <a:headEnd/>
            <a:tailEnd/>
          </a:ln>
        </p:spPr>
        <p:txBody>
          <a:bodyPr>
            <a:spAutoFit/>
          </a:bodyPr>
          <a:lstStyle/>
          <a:p>
            <a:pPr>
              <a:spcBef>
                <a:spcPct val="50000"/>
              </a:spcBef>
            </a:pPr>
            <a:r>
              <a:rPr lang="pl-PL" sz="2400" b="1"/>
              <a:t>Przerwy wliczane do czasu pracy</a:t>
            </a:r>
          </a:p>
        </p:txBody>
      </p:sp>
      <p:sp>
        <p:nvSpPr>
          <p:cNvPr id="50180" name="Rectangle 5"/>
          <p:cNvSpPr>
            <a:spLocks noGrp="1" noChangeArrowheads="1"/>
          </p:cNvSpPr>
          <p:nvPr>
            <p:ph type="subTitle" idx="4294967295"/>
          </p:nvPr>
        </p:nvSpPr>
        <p:spPr>
          <a:xfrm>
            <a:off x="755650" y="2133600"/>
            <a:ext cx="7848600" cy="4319588"/>
          </a:xfrm>
          <a:solidFill>
            <a:schemeClr val="bg1"/>
          </a:solidFill>
        </p:spPr>
        <p:txBody>
          <a:bodyPr/>
          <a:lstStyle/>
          <a:p>
            <a:pPr marL="533400" indent="-533400" eaLnBrk="1" hangingPunct="1">
              <a:lnSpc>
                <a:spcPct val="150000"/>
              </a:lnSpc>
              <a:buFont typeface="Wingdings" pitchFamily="2" charset="2"/>
              <a:buNone/>
            </a:pPr>
            <a:r>
              <a:rPr lang="pl-PL" sz="2200" smtClean="0"/>
              <a:t>	dla pracownika zatrudnionego w warunkach szczególnie uciążliwych lub szczególnie szkodliwych dla zdrowia, jeżeli skrócenie czasu pracy polega na ustanowieniu przerw w pracy liczba i długość przerw jest określona </a:t>
            </a:r>
            <a:br>
              <a:rPr lang="pl-PL" sz="2200" smtClean="0"/>
            </a:br>
            <a:r>
              <a:rPr lang="pl-PL" sz="2200" smtClean="0"/>
              <a:t>u danego pracodawcy (art.145 k.p.);</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ctrTitle" idx="4294967295"/>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51203" name="Text Box 4"/>
          <p:cNvSpPr txBox="1">
            <a:spLocks noChangeArrowheads="1"/>
          </p:cNvSpPr>
          <p:nvPr/>
        </p:nvSpPr>
        <p:spPr bwMode="auto">
          <a:xfrm>
            <a:off x="755650" y="1341438"/>
            <a:ext cx="7777163" cy="457200"/>
          </a:xfrm>
          <a:prstGeom prst="rect">
            <a:avLst/>
          </a:prstGeom>
          <a:noFill/>
          <a:ln w="9525">
            <a:noFill/>
            <a:miter lim="800000"/>
            <a:headEnd/>
            <a:tailEnd/>
          </a:ln>
        </p:spPr>
        <p:txBody>
          <a:bodyPr>
            <a:spAutoFit/>
          </a:bodyPr>
          <a:lstStyle/>
          <a:p>
            <a:pPr>
              <a:spcBef>
                <a:spcPct val="50000"/>
              </a:spcBef>
            </a:pPr>
            <a:r>
              <a:rPr lang="pl-PL" sz="2400" b="1"/>
              <a:t>Przerwy wliczane do czasu pracy</a:t>
            </a:r>
          </a:p>
        </p:txBody>
      </p:sp>
      <p:sp>
        <p:nvSpPr>
          <p:cNvPr id="51204" name="Rectangle 5"/>
          <p:cNvSpPr>
            <a:spLocks noGrp="1" noChangeArrowheads="1"/>
          </p:cNvSpPr>
          <p:nvPr>
            <p:ph type="subTitle" idx="4294967295"/>
          </p:nvPr>
        </p:nvSpPr>
        <p:spPr>
          <a:xfrm>
            <a:off x="755650" y="2133600"/>
            <a:ext cx="7848600" cy="4319588"/>
          </a:xfrm>
          <a:solidFill>
            <a:schemeClr val="bg1"/>
          </a:solidFill>
        </p:spPr>
        <p:txBody>
          <a:bodyPr/>
          <a:lstStyle/>
          <a:p>
            <a:pPr marL="533400" indent="-533400" eaLnBrk="1" hangingPunct="1">
              <a:lnSpc>
                <a:spcPct val="150000"/>
              </a:lnSpc>
              <a:buFont typeface="Wingdings" pitchFamily="2" charset="2"/>
              <a:buNone/>
            </a:pPr>
            <a:r>
              <a:rPr lang="pl-PL" sz="2200" smtClean="0"/>
              <a:t>	dla pracownicy karmiącej dziecko piersią  dla pracownicy karmiącej jedno dziecko dwie 30 minutowe przerwy, </a:t>
            </a:r>
            <a:br>
              <a:rPr lang="pl-PL" sz="2200" smtClean="0"/>
            </a:br>
            <a:r>
              <a:rPr lang="pl-PL" sz="2200" smtClean="0"/>
              <a:t>a gdy dobowy wymiar czasu  pracy wynosi od 4 do 6 godzin jedna 30 minutowa przerwa, dla pracownicy karmiącej dwoje lub więcej dzieci dwie 45 minutowe;</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ctrTitle" idx="4294967295"/>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52227" name="Text Box 4"/>
          <p:cNvSpPr txBox="1">
            <a:spLocks noChangeArrowheads="1"/>
          </p:cNvSpPr>
          <p:nvPr/>
        </p:nvSpPr>
        <p:spPr bwMode="auto">
          <a:xfrm>
            <a:off x="755650" y="1341438"/>
            <a:ext cx="7777163" cy="457200"/>
          </a:xfrm>
          <a:prstGeom prst="rect">
            <a:avLst/>
          </a:prstGeom>
          <a:noFill/>
          <a:ln w="9525">
            <a:noFill/>
            <a:miter lim="800000"/>
            <a:headEnd/>
            <a:tailEnd/>
          </a:ln>
        </p:spPr>
        <p:txBody>
          <a:bodyPr>
            <a:spAutoFit/>
          </a:bodyPr>
          <a:lstStyle/>
          <a:p>
            <a:pPr>
              <a:spcBef>
                <a:spcPct val="50000"/>
              </a:spcBef>
            </a:pPr>
            <a:r>
              <a:rPr lang="pl-PL" sz="2400" b="1"/>
              <a:t>Przerwy wliczane do czasu pracy</a:t>
            </a:r>
          </a:p>
        </p:txBody>
      </p:sp>
      <p:sp>
        <p:nvSpPr>
          <p:cNvPr id="52228" name="Rectangle 5"/>
          <p:cNvSpPr>
            <a:spLocks noGrp="1" noChangeArrowheads="1"/>
          </p:cNvSpPr>
          <p:nvPr>
            <p:ph type="subTitle" idx="4294967295"/>
          </p:nvPr>
        </p:nvSpPr>
        <p:spPr>
          <a:xfrm>
            <a:off x="755650" y="2133600"/>
            <a:ext cx="7848600" cy="4319588"/>
          </a:xfrm>
          <a:solidFill>
            <a:schemeClr val="bg1"/>
          </a:solidFill>
        </p:spPr>
        <p:txBody>
          <a:bodyPr/>
          <a:lstStyle/>
          <a:p>
            <a:pPr marL="533400" indent="-533400" eaLnBrk="1" hangingPunct="1">
              <a:lnSpc>
                <a:spcPct val="150000"/>
              </a:lnSpc>
              <a:buFont typeface="Wingdings" pitchFamily="2" charset="2"/>
              <a:buNone/>
            </a:pPr>
            <a:r>
              <a:rPr lang="pl-PL" sz="2200" smtClean="0"/>
              <a:t>	dla pracownika zatrudnionego przy monitorze ekranowym co najmniej 5 minut po każdej godzinie pracy przy obsłudze monitora (§ 7 pkt 2 rozporządzenia ... </a:t>
            </a:r>
            <a:br>
              <a:rPr lang="pl-PL" sz="2200" smtClean="0"/>
            </a:br>
            <a:r>
              <a:rPr lang="pl-PL" sz="2200" smtClean="0"/>
              <a:t>z dnia 1.12.1998r.); </a:t>
            </a:r>
          </a:p>
          <a:p>
            <a:pPr marL="533400" indent="-533400" eaLnBrk="1" hangingPunct="1">
              <a:lnSpc>
                <a:spcPct val="150000"/>
              </a:lnSpc>
              <a:buFont typeface="Wingdings" pitchFamily="2" charset="2"/>
              <a:buNone/>
            </a:pPr>
            <a:r>
              <a:rPr lang="pl-PL" sz="2200" smtClean="0"/>
              <a:t>	dla pracownika młodocianego jeżeli dobowy wymiar czasu pracy młodocianego  jest dłuższy niż 4,5 godziny, pracodawca jest obowiązany wprowadzić przerwę </a:t>
            </a:r>
            <a:br>
              <a:rPr lang="pl-PL" sz="2200" smtClean="0"/>
            </a:br>
            <a:r>
              <a:rPr lang="pl-PL" sz="2200" smtClean="0"/>
              <a:t>w pracy trwającą 30 minut (art.202 § 31  k.p.);</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ctrTitle" idx="4294967295"/>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53251" name="Text Box 4"/>
          <p:cNvSpPr txBox="1">
            <a:spLocks noChangeArrowheads="1"/>
          </p:cNvSpPr>
          <p:nvPr/>
        </p:nvSpPr>
        <p:spPr bwMode="auto">
          <a:xfrm>
            <a:off x="755650" y="1341438"/>
            <a:ext cx="7777163" cy="822325"/>
          </a:xfrm>
          <a:prstGeom prst="rect">
            <a:avLst/>
          </a:prstGeom>
          <a:noFill/>
          <a:ln w="9525">
            <a:noFill/>
            <a:miter lim="800000"/>
            <a:headEnd/>
            <a:tailEnd/>
          </a:ln>
        </p:spPr>
        <p:txBody>
          <a:bodyPr>
            <a:spAutoFit/>
          </a:bodyPr>
          <a:lstStyle/>
          <a:p>
            <a:pPr>
              <a:spcBef>
                <a:spcPct val="50000"/>
              </a:spcBef>
            </a:pPr>
            <a:r>
              <a:rPr lang="pl-PL" sz="2400" b="1"/>
              <a:t>Obliczanie wymiaru czasu pracy w ruchu ciągłym (art.138 k.p.)</a:t>
            </a:r>
          </a:p>
        </p:txBody>
      </p:sp>
      <p:sp>
        <p:nvSpPr>
          <p:cNvPr id="53252" name="Rectangle 5"/>
          <p:cNvSpPr>
            <a:spLocks noGrp="1" noChangeArrowheads="1"/>
          </p:cNvSpPr>
          <p:nvPr>
            <p:ph type="subTitle" idx="4294967295"/>
          </p:nvPr>
        </p:nvSpPr>
        <p:spPr>
          <a:xfrm>
            <a:off x="755650" y="2133600"/>
            <a:ext cx="7848600" cy="4319588"/>
          </a:xfrm>
          <a:solidFill>
            <a:schemeClr val="bg1"/>
          </a:solidFill>
        </p:spPr>
        <p:txBody>
          <a:bodyPr/>
          <a:lstStyle/>
          <a:p>
            <a:pPr marL="533400" indent="-533400" eaLnBrk="1" hangingPunct="1">
              <a:lnSpc>
                <a:spcPct val="150000"/>
              </a:lnSpc>
              <a:buFont typeface="Wingdings" pitchFamily="2" charset="2"/>
              <a:buNone/>
            </a:pPr>
            <a:r>
              <a:rPr lang="pl-PL" sz="2200" smtClean="0"/>
              <a:t>-	obliczenie: </a:t>
            </a:r>
          </a:p>
          <a:p>
            <a:pPr marL="533400" indent="-533400" eaLnBrk="1" hangingPunct="1">
              <a:lnSpc>
                <a:spcPct val="150000"/>
              </a:lnSpc>
              <a:buFont typeface="Wingdings" pitchFamily="2" charset="2"/>
              <a:buNone/>
            </a:pPr>
            <a:r>
              <a:rPr lang="pl-PL" sz="2200" smtClean="0"/>
              <a:t>należy pomnożyć 8 godzin przez liczbę dni kalendarzowych przypadających w okresie rozliczeniowym z pominięciem niedziel, świąt (w innym dniu niż niedziela), a także dni wolnych od pracy z tytułu przeciętnie pięciodniowego tygodnia pracy  </a:t>
            </a:r>
          </a:p>
          <a:p>
            <a:pPr marL="533400" indent="-533400" eaLnBrk="1" hangingPunct="1">
              <a:lnSpc>
                <a:spcPct val="150000"/>
              </a:lnSpc>
              <a:buFont typeface="Wingdings" pitchFamily="2" charset="2"/>
              <a:buNone/>
            </a:pPr>
            <a:r>
              <a:rPr lang="pl-PL" sz="2200" smtClean="0"/>
              <a:t>do otrzymanej liczby godzin należy dodać 4 godziny, 8 godzin lub 12 godzin w zależności od tego czy  łamanie zmian wystąpi 1,2 3 razy w okresie rozliczeniowym.</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ctrTitle"/>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6147" name="Text Box 4"/>
          <p:cNvSpPr txBox="1">
            <a:spLocks noChangeArrowheads="1"/>
          </p:cNvSpPr>
          <p:nvPr/>
        </p:nvSpPr>
        <p:spPr bwMode="auto">
          <a:xfrm>
            <a:off x="827088" y="1484313"/>
            <a:ext cx="7777162" cy="461962"/>
          </a:xfrm>
          <a:prstGeom prst="rect">
            <a:avLst/>
          </a:prstGeom>
          <a:noFill/>
          <a:ln w="9525">
            <a:noFill/>
            <a:miter lim="800000"/>
            <a:headEnd/>
            <a:tailEnd/>
          </a:ln>
        </p:spPr>
        <p:txBody>
          <a:bodyPr>
            <a:spAutoFit/>
          </a:bodyPr>
          <a:lstStyle/>
          <a:p>
            <a:pPr>
              <a:spcBef>
                <a:spcPct val="50000"/>
              </a:spcBef>
            </a:pPr>
            <a:r>
              <a:rPr lang="pl-PL" sz="2400" b="1"/>
              <a:t>Art.128 K.p. definicje:</a:t>
            </a:r>
          </a:p>
        </p:txBody>
      </p:sp>
      <p:sp>
        <p:nvSpPr>
          <p:cNvPr id="6148" name="Rectangle 5"/>
          <p:cNvSpPr>
            <a:spLocks noGrp="1" noChangeArrowheads="1"/>
          </p:cNvSpPr>
          <p:nvPr>
            <p:ph type="subTitle" idx="1"/>
          </p:nvPr>
        </p:nvSpPr>
        <p:spPr>
          <a:xfrm>
            <a:off x="755650" y="2276475"/>
            <a:ext cx="8388350" cy="4392613"/>
          </a:xfrm>
          <a:solidFill>
            <a:schemeClr val="bg1"/>
          </a:solidFill>
        </p:spPr>
        <p:txBody>
          <a:bodyPr/>
          <a:lstStyle/>
          <a:p>
            <a:pPr marL="531813" lvl="1" indent="-352425" eaLnBrk="1" hangingPunct="1">
              <a:lnSpc>
                <a:spcPct val="130000"/>
              </a:lnSpc>
              <a:buFont typeface="Wingdings" pitchFamily="2" charset="2"/>
              <a:buNone/>
            </a:pPr>
            <a:r>
              <a:rPr lang="pl-PL" sz="2200" b="1" smtClean="0"/>
              <a:t>praca zmianowa</a:t>
            </a:r>
            <a:r>
              <a:rPr lang="pl-PL" sz="2200" smtClean="0"/>
              <a:t> – wykonywanie pracy według ustalonego rozkładu czasu pracy przewidującego zmianę pory wykonywania pracy przez poszczególnych pracowników po upływie określonej liczby godzin, dni lub tygodni.</a:t>
            </a:r>
          </a:p>
          <a:p>
            <a:pPr eaLnBrk="1" hangingPunct="1">
              <a:lnSpc>
                <a:spcPct val="130000"/>
              </a:lnSpc>
            </a:pPr>
            <a:r>
              <a:rPr lang="pl-PL" sz="2200" smtClean="0"/>
              <a:t>A zatem:</a:t>
            </a:r>
          </a:p>
          <a:p>
            <a:pPr marL="531813" lvl="1" indent="-352425" eaLnBrk="1" hangingPunct="1">
              <a:lnSpc>
                <a:spcPct val="130000"/>
              </a:lnSpc>
              <a:buFont typeface="Wingdings" pitchFamily="2" charset="2"/>
              <a:buNone/>
            </a:pPr>
            <a:r>
              <a:rPr lang="pl-PL" sz="2200" smtClean="0"/>
              <a:t>zmianowość może mieć miejsce tylko wówczas, gdy rozkład czasu pracy określony jest z góry na podstawie harmonogramu czasu pracy danego pracownika lub pracowników,</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ctrTitle" idx="4294967295"/>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54275" name="Text Box 4"/>
          <p:cNvSpPr txBox="1">
            <a:spLocks noChangeArrowheads="1"/>
          </p:cNvSpPr>
          <p:nvPr/>
        </p:nvSpPr>
        <p:spPr bwMode="auto">
          <a:xfrm>
            <a:off x="755650" y="1341438"/>
            <a:ext cx="7777163" cy="457200"/>
          </a:xfrm>
          <a:prstGeom prst="rect">
            <a:avLst/>
          </a:prstGeom>
          <a:noFill/>
          <a:ln w="9525">
            <a:noFill/>
            <a:miter lim="800000"/>
            <a:headEnd/>
            <a:tailEnd/>
          </a:ln>
        </p:spPr>
        <p:txBody>
          <a:bodyPr>
            <a:spAutoFit/>
          </a:bodyPr>
          <a:lstStyle/>
          <a:p>
            <a:pPr>
              <a:spcBef>
                <a:spcPct val="50000"/>
              </a:spcBef>
            </a:pPr>
            <a:r>
              <a:rPr lang="pl-PL" sz="2400" b="1"/>
              <a:t>Przerwy wliczane do czasu pracy</a:t>
            </a:r>
          </a:p>
        </p:txBody>
      </p:sp>
      <p:sp>
        <p:nvSpPr>
          <p:cNvPr id="54276" name="Rectangle 5"/>
          <p:cNvSpPr>
            <a:spLocks noGrp="1" noChangeArrowheads="1"/>
          </p:cNvSpPr>
          <p:nvPr>
            <p:ph type="subTitle" idx="4294967295"/>
          </p:nvPr>
        </p:nvSpPr>
        <p:spPr>
          <a:xfrm>
            <a:off x="755650" y="2133600"/>
            <a:ext cx="7848600" cy="4319588"/>
          </a:xfrm>
          <a:solidFill>
            <a:schemeClr val="bg1"/>
          </a:solidFill>
        </p:spPr>
        <p:txBody>
          <a:bodyPr/>
          <a:lstStyle/>
          <a:p>
            <a:pPr marL="533400" indent="-533400" eaLnBrk="1" hangingPunct="1">
              <a:lnSpc>
                <a:spcPct val="150000"/>
              </a:lnSpc>
              <a:buFont typeface="Wingdings" pitchFamily="2" charset="2"/>
              <a:buNone/>
            </a:pPr>
            <a:r>
              <a:rPr lang="pl-PL" sz="2200" smtClean="0"/>
              <a:t>	dla pracownika niepełnosprawnego  co najmniej 15 minut na gimnastykę  usprawniającą i wypoczynek (art.17 ustawy o rehabilitacji  ... z dnia 27.08.1997r.).</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ctrTitle" idx="4294967295"/>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55299" name="Text Box 4"/>
          <p:cNvSpPr txBox="1">
            <a:spLocks noChangeArrowheads="1"/>
          </p:cNvSpPr>
          <p:nvPr/>
        </p:nvSpPr>
        <p:spPr bwMode="auto">
          <a:xfrm>
            <a:off x="755650" y="1341438"/>
            <a:ext cx="7777163" cy="457200"/>
          </a:xfrm>
          <a:prstGeom prst="rect">
            <a:avLst/>
          </a:prstGeom>
          <a:noFill/>
          <a:ln w="9525">
            <a:noFill/>
            <a:miter lim="800000"/>
            <a:headEnd/>
            <a:tailEnd/>
          </a:ln>
        </p:spPr>
        <p:txBody>
          <a:bodyPr>
            <a:spAutoFit/>
          </a:bodyPr>
          <a:lstStyle/>
          <a:p>
            <a:pPr>
              <a:spcBef>
                <a:spcPct val="50000"/>
              </a:spcBef>
            </a:pPr>
            <a:r>
              <a:rPr lang="pl-PL" sz="2400" b="1"/>
              <a:t>Przerwy niewliczane do czasu pracy</a:t>
            </a:r>
          </a:p>
        </p:txBody>
      </p:sp>
      <p:sp>
        <p:nvSpPr>
          <p:cNvPr id="55300" name="Rectangle 5"/>
          <p:cNvSpPr>
            <a:spLocks noGrp="1" noChangeArrowheads="1"/>
          </p:cNvSpPr>
          <p:nvPr>
            <p:ph type="subTitle" idx="4294967295"/>
          </p:nvPr>
        </p:nvSpPr>
        <p:spPr>
          <a:xfrm>
            <a:off x="755650" y="2133600"/>
            <a:ext cx="7848600" cy="4319588"/>
          </a:xfrm>
          <a:solidFill>
            <a:schemeClr val="bg1"/>
          </a:solidFill>
        </p:spPr>
        <p:txBody>
          <a:bodyPr/>
          <a:lstStyle/>
          <a:p>
            <a:pPr marL="533400" indent="-533400" eaLnBrk="1" hangingPunct="1">
              <a:lnSpc>
                <a:spcPct val="150000"/>
              </a:lnSpc>
              <a:buFont typeface="Wingdings" pitchFamily="2" charset="2"/>
              <a:buNone/>
            </a:pPr>
            <a:r>
              <a:rPr lang="pl-PL" sz="2200" smtClean="0"/>
              <a:t>	dla pracownika zatrudnionego  w systemie przerywanego czasu pracy  jedna przerwa nie dłuższa niż 5 godzin, opłacana wynagrodzeniem gwarancyjnym wynoszącym ½ wynagrodzenia za czas przestoju, jeśli system jest wprowadzony na podstawie u.z.p. (art.139 3 k.p.); jedna przerwa nie dłuższa niż 5 godzin opłacana, gdy tak stanowi umowa o pracę, jeżeli system jest wprowadzony na podstawie umowy o pracę (art.139 § 4);</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ctrTitle" idx="4294967295"/>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56323" name="Text Box 4"/>
          <p:cNvSpPr txBox="1">
            <a:spLocks noChangeArrowheads="1"/>
          </p:cNvSpPr>
          <p:nvPr/>
        </p:nvSpPr>
        <p:spPr bwMode="auto">
          <a:xfrm>
            <a:off x="755650" y="1341438"/>
            <a:ext cx="7777163" cy="457200"/>
          </a:xfrm>
          <a:prstGeom prst="rect">
            <a:avLst/>
          </a:prstGeom>
          <a:noFill/>
          <a:ln w="9525">
            <a:noFill/>
            <a:miter lim="800000"/>
            <a:headEnd/>
            <a:tailEnd/>
          </a:ln>
        </p:spPr>
        <p:txBody>
          <a:bodyPr>
            <a:spAutoFit/>
          </a:bodyPr>
          <a:lstStyle/>
          <a:p>
            <a:pPr>
              <a:spcBef>
                <a:spcPct val="50000"/>
              </a:spcBef>
            </a:pPr>
            <a:r>
              <a:rPr lang="pl-PL" sz="2400" b="1"/>
              <a:t>Przerwy niewliczane do czasu pracy</a:t>
            </a:r>
          </a:p>
        </p:txBody>
      </p:sp>
      <p:sp>
        <p:nvSpPr>
          <p:cNvPr id="56324" name="Rectangle 5"/>
          <p:cNvSpPr>
            <a:spLocks noGrp="1" noChangeArrowheads="1"/>
          </p:cNvSpPr>
          <p:nvPr>
            <p:ph type="subTitle" idx="4294967295"/>
          </p:nvPr>
        </p:nvSpPr>
        <p:spPr>
          <a:xfrm>
            <a:off x="755650" y="2133600"/>
            <a:ext cx="7848600" cy="4319588"/>
          </a:xfrm>
          <a:solidFill>
            <a:schemeClr val="bg1"/>
          </a:solidFill>
        </p:spPr>
        <p:txBody>
          <a:bodyPr/>
          <a:lstStyle/>
          <a:p>
            <a:pPr marL="533400" indent="-533400" eaLnBrk="1" hangingPunct="1">
              <a:lnSpc>
                <a:spcPct val="150000"/>
              </a:lnSpc>
              <a:buFont typeface="Wingdings" pitchFamily="2" charset="2"/>
              <a:buNone/>
            </a:pPr>
            <a:r>
              <a:rPr lang="pl-PL" sz="2200" smtClean="0"/>
              <a:t>przeznaczona na spożycie posiłku lub załatwienie spraw osobistych jedna przerwa nie dłuższa niż 60 minut (art.141 k.p.).</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ctrTitle" idx="4294967295"/>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57347" name="Text Box 4"/>
          <p:cNvSpPr txBox="1">
            <a:spLocks noChangeArrowheads="1"/>
          </p:cNvSpPr>
          <p:nvPr/>
        </p:nvSpPr>
        <p:spPr bwMode="auto">
          <a:xfrm>
            <a:off x="755650" y="1341438"/>
            <a:ext cx="7777163" cy="457200"/>
          </a:xfrm>
          <a:prstGeom prst="rect">
            <a:avLst/>
          </a:prstGeom>
          <a:noFill/>
          <a:ln w="9525">
            <a:noFill/>
            <a:miter lim="800000"/>
            <a:headEnd/>
            <a:tailEnd/>
          </a:ln>
        </p:spPr>
        <p:txBody>
          <a:bodyPr>
            <a:spAutoFit/>
          </a:bodyPr>
          <a:lstStyle/>
          <a:p>
            <a:pPr>
              <a:spcBef>
                <a:spcPct val="50000"/>
              </a:spcBef>
            </a:pPr>
            <a:r>
              <a:rPr lang="pl-PL" sz="2400" b="1"/>
              <a:t>Odpoczynek dobowy</a:t>
            </a:r>
          </a:p>
        </p:txBody>
      </p:sp>
      <p:sp>
        <p:nvSpPr>
          <p:cNvPr id="57348" name="Rectangle 5"/>
          <p:cNvSpPr>
            <a:spLocks noGrp="1" noChangeArrowheads="1"/>
          </p:cNvSpPr>
          <p:nvPr>
            <p:ph type="subTitle" idx="4294967295"/>
          </p:nvPr>
        </p:nvSpPr>
        <p:spPr>
          <a:xfrm>
            <a:off x="755650" y="2133600"/>
            <a:ext cx="7848600" cy="4319588"/>
          </a:xfrm>
          <a:solidFill>
            <a:schemeClr val="bg1"/>
          </a:solidFill>
        </p:spPr>
        <p:txBody>
          <a:bodyPr/>
          <a:lstStyle/>
          <a:p>
            <a:pPr marL="533400" indent="-533400" eaLnBrk="1" hangingPunct="1">
              <a:lnSpc>
                <a:spcPct val="150000"/>
              </a:lnSpc>
              <a:buFont typeface="Wingdings" pitchFamily="2" charset="2"/>
              <a:buNone/>
            </a:pPr>
            <a:r>
              <a:rPr lang="pl-PL" sz="2200" smtClean="0"/>
              <a:t>odpoczynek dobowy wywodzi się z Dyrektywy Rady Unii Europejskiej z dnia 23 listopada 1993 roku „w sprawie niektórych aspektów organizacji czasu pracy” (93/104/WE). Przesłaniem jest stwierdzenie, </a:t>
            </a:r>
            <a:br>
              <a:rPr lang="pl-PL" sz="2200" smtClean="0"/>
            </a:br>
            <a:r>
              <a:rPr lang="pl-PL" sz="2200" smtClean="0"/>
              <a:t>że zatrudnianie pracowników powyżej dopuszczalnych tygodniowych norm czasu pracy koliduje z normami bhp</a:t>
            </a:r>
            <a:br>
              <a:rPr lang="pl-PL" sz="2200" smtClean="0"/>
            </a:br>
            <a:r>
              <a:rPr lang="pl-PL" sz="2200" smtClean="0"/>
              <a:t>i tym samym stanowi przyczynę wypadków przy pracy. </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ctrTitle" idx="4294967295"/>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58371" name="Text Box 4"/>
          <p:cNvSpPr txBox="1">
            <a:spLocks noChangeArrowheads="1"/>
          </p:cNvSpPr>
          <p:nvPr/>
        </p:nvSpPr>
        <p:spPr bwMode="auto">
          <a:xfrm>
            <a:off x="755650" y="1341438"/>
            <a:ext cx="7777163" cy="457200"/>
          </a:xfrm>
          <a:prstGeom prst="rect">
            <a:avLst/>
          </a:prstGeom>
          <a:noFill/>
          <a:ln w="9525">
            <a:noFill/>
            <a:miter lim="800000"/>
            <a:headEnd/>
            <a:tailEnd/>
          </a:ln>
        </p:spPr>
        <p:txBody>
          <a:bodyPr>
            <a:spAutoFit/>
          </a:bodyPr>
          <a:lstStyle/>
          <a:p>
            <a:pPr>
              <a:spcBef>
                <a:spcPct val="50000"/>
              </a:spcBef>
            </a:pPr>
            <a:r>
              <a:rPr lang="pl-PL" sz="2400" b="1"/>
              <a:t>Odpoczynek dobowy</a:t>
            </a:r>
          </a:p>
        </p:txBody>
      </p:sp>
      <p:sp>
        <p:nvSpPr>
          <p:cNvPr id="58372" name="Rectangle 5"/>
          <p:cNvSpPr>
            <a:spLocks noGrp="1" noChangeArrowheads="1"/>
          </p:cNvSpPr>
          <p:nvPr>
            <p:ph type="subTitle" idx="4294967295"/>
          </p:nvPr>
        </p:nvSpPr>
        <p:spPr>
          <a:xfrm>
            <a:off x="755650" y="2133600"/>
            <a:ext cx="7848600" cy="4319588"/>
          </a:xfrm>
          <a:solidFill>
            <a:schemeClr val="bg1"/>
          </a:solidFill>
        </p:spPr>
        <p:txBody>
          <a:bodyPr/>
          <a:lstStyle/>
          <a:p>
            <a:pPr marL="533400" indent="-533400" eaLnBrk="1" hangingPunct="1">
              <a:lnSpc>
                <a:spcPct val="150000"/>
              </a:lnSpc>
              <a:buFont typeface="Wingdings" pitchFamily="2" charset="2"/>
              <a:buNone/>
            </a:pPr>
            <a:r>
              <a:rPr lang="pl-PL" sz="2200" smtClean="0"/>
              <a:t>Dlatego trzeba zapewnić:</a:t>
            </a:r>
          </a:p>
          <a:p>
            <a:pPr marL="533400" indent="-533400" eaLnBrk="1" hangingPunct="1">
              <a:lnSpc>
                <a:spcPct val="150000"/>
              </a:lnSpc>
              <a:buFont typeface="Wingdings" pitchFamily="2" charset="2"/>
              <a:buNone/>
            </a:pPr>
            <a:r>
              <a:rPr lang="pl-PL" sz="2200" smtClean="0"/>
              <a:t>-	odpoczynek dobowy (art.132),</a:t>
            </a:r>
          </a:p>
          <a:p>
            <a:pPr marL="533400" indent="-533400" eaLnBrk="1" hangingPunct="1">
              <a:lnSpc>
                <a:spcPct val="150000"/>
              </a:lnSpc>
              <a:buFont typeface="Wingdings" pitchFamily="2" charset="2"/>
              <a:buNone/>
            </a:pPr>
            <a:r>
              <a:rPr lang="pl-PL" sz="2200" smtClean="0"/>
              <a:t>-	odpoczynek tygodniowy (art.133),</a:t>
            </a:r>
          </a:p>
          <a:p>
            <a:pPr marL="533400" indent="-533400" eaLnBrk="1" hangingPunct="1">
              <a:lnSpc>
                <a:spcPct val="150000"/>
              </a:lnSpc>
              <a:buFont typeface="Wingdings" pitchFamily="2" charset="2"/>
              <a:buNone/>
            </a:pPr>
            <a:r>
              <a:rPr lang="pl-PL" sz="2200" smtClean="0"/>
              <a:t>-	urlop wypoczynkowy (art.154 § 1),</a:t>
            </a:r>
          </a:p>
          <a:p>
            <a:pPr marL="533400" indent="-533400" eaLnBrk="1" hangingPunct="1">
              <a:lnSpc>
                <a:spcPct val="150000"/>
              </a:lnSpc>
              <a:buFont typeface="Wingdings" pitchFamily="2" charset="2"/>
              <a:buNone/>
            </a:pPr>
            <a:r>
              <a:rPr lang="pl-PL" sz="2200" smtClean="0"/>
              <a:t>-	przerwę w pracy (art.134),</a:t>
            </a:r>
          </a:p>
          <a:p>
            <a:pPr marL="533400" indent="-533400" eaLnBrk="1" hangingPunct="1">
              <a:lnSpc>
                <a:spcPct val="150000"/>
              </a:lnSpc>
              <a:buFont typeface="Wingdings" pitchFamily="2" charset="2"/>
              <a:buNone/>
            </a:pPr>
            <a:endParaRPr lang="pl-PL" sz="2200" smtClean="0"/>
          </a:p>
          <a:p>
            <a:pPr marL="533400" indent="-533400" eaLnBrk="1" hangingPunct="1">
              <a:lnSpc>
                <a:spcPct val="150000"/>
              </a:lnSpc>
              <a:buFont typeface="Wingdings" pitchFamily="2" charset="2"/>
              <a:buNone/>
            </a:pPr>
            <a:r>
              <a:rPr lang="pl-PL" sz="2200" smtClean="0"/>
              <a:t>rozmiar odpoczynku dobowego rzutuje na dopuszczalną liczbę godzin  nadliczbowych,</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ctrTitle" idx="4294967295"/>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59395" name="Text Box 4"/>
          <p:cNvSpPr txBox="1">
            <a:spLocks noChangeArrowheads="1"/>
          </p:cNvSpPr>
          <p:nvPr/>
        </p:nvSpPr>
        <p:spPr bwMode="auto">
          <a:xfrm>
            <a:off x="755650" y="1341438"/>
            <a:ext cx="7777163" cy="457200"/>
          </a:xfrm>
          <a:prstGeom prst="rect">
            <a:avLst/>
          </a:prstGeom>
          <a:noFill/>
          <a:ln w="9525">
            <a:noFill/>
            <a:miter lim="800000"/>
            <a:headEnd/>
            <a:tailEnd/>
          </a:ln>
        </p:spPr>
        <p:txBody>
          <a:bodyPr>
            <a:spAutoFit/>
          </a:bodyPr>
          <a:lstStyle/>
          <a:p>
            <a:pPr>
              <a:spcBef>
                <a:spcPct val="50000"/>
              </a:spcBef>
            </a:pPr>
            <a:r>
              <a:rPr lang="pl-PL" sz="2400" b="1"/>
              <a:t>Odpoczynek dobowy</a:t>
            </a:r>
          </a:p>
        </p:txBody>
      </p:sp>
      <p:sp>
        <p:nvSpPr>
          <p:cNvPr id="59396" name="Rectangle 5"/>
          <p:cNvSpPr>
            <a:spLocks noGrp="1" noChangeArrowheads="1"/>
          </p:cNvSpPr>
          <p:nvPr>
            <p:ph type="subTitle" idx="4294967295"/>
          </p:nvPr>
        </p:nvSpPr>
        <p:spPr>
          <a:xfrm>
            <a:off x="755650" y="2133600"/>
            <a:ext cx="7848600" cy="4319588"/>
          </a:xfrm>
          <a:solidFill>
            <a:schemeClr val="bg1"/>
          </a:solidFill>
        </p:spPr>
        <p:txBody>
          <a:bodyPr/>
          <a:lstStyle/>
          <a:p>
            <a:pPr marL="533400" indent="-533400" eaLnBrk="1" hangingPunct="1">
              <a:lnSpc>
                <a:spcPct val="150000"/>
              </a:lnSpc>
              <a:buFont typeface="Wingdings" pitchFamily="2" charset="2"/>
              <a:buNone/>
            </a:pPr>
            <a:r>
              <a:rPr lang="pl-PL" sz="2200" smtClean="0"/>
              <a:t>odpoczynek dobowy nie znajduje  zastosowania do:</a:t>
            </a:r>
          </a:p>
          <a:p>
            <a:pPr marL="533400" indent="-533400" eaLnBrk="1" hangingPunct="1">
              <a:lnSpc>
                <a:spcPct val="150000"/>
              </a:lnSpc>
              <a:buFont typeface="Wingdings" pitchFamily="2" charset="2"/>
              <a:buNone/>
            </a:pPr>
            <a:r>
              <a:rPr lang="pl-PL" sz="2200" smtClean="0"/>
              <a:t>-	systemu czasu pracy przy przedłużonej  normie dobowej do 16 godzin (art.136),</a:t>
            </a:r>
          </a:p>
          <a:p>
            <a:pPr marL="533400" indent="-533400" eaLnBrk="1" hangingPunct="1">
              <a:lnSpc>
                <a:spcPct val="150000"/>
              </a:lnSpc>
              <a:buFont typeface="Wingdings" pitchFamily="2" charset="2"/>
              <a:buNone/>
            </a:pPr>
            <a:r>
              <a:rPr lang="pl-PL" sz="2200" smtClean="0"/>
              <a:t>-	systemu czasu pracy przy przedłużonej normie dobowej do 24 godzin (art.137),</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ctrTitle" idx="4294967295"/>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60419" name="Text Box 4"/>
          <p:cNvSpPr txBox="1">
            <a:spLocks noChangeArrowheads="1"/>
          </p:cNvSpPr>
          <p:nvPr/>
        </p:nvSpPr>
        <p:spPr bwMode="auto">
          <a:xfrm>
            <a:off x="755650" y="1341438"/>
            <a:ext cx="7777163" cy="457200"/>
          </a:xfrm>
          <a:prstGeom prst="rect">
            <a:avLst/>
          </a:prstGeom>
          <a:noFill/>
          <a:ln w="9525">
            <a:noFill/>
            <a:miter lim="800000"/>
            <a:headEnd/>
            <a:tailEnd/>
          </a:ln>
        </p:spPr>
        <p:txBody>
          <a:bodyPr>
            <a:spAutoFit/>
          </a:bodyPr>
          <a:lstStyle/>
          <a:p>
            <a:pPr>
              <a:spcBef>
                <a:spcPct val="50000"/>
              </a:spcBef>
            </a:pPr>
            <a:r>
              <a:rPr lang="pl-PL" sz="2400" b="1"/>
              <a:t>Odpoczynek dobowy</a:t>
            </a:r>
          </a:p>
        </p:txBody>
      </p:sp>
      <p:sp>
        <p:nvSpPr>
          <p:cNvPr id="60420" name="Rectangle 5"/>
          <p:cNvSpPr>
            <a:spLocks noGrp="1" noChangeArrowheads="1"/>
          </p:cNvSpPr>
          <p:nvPr>
            <p:ph type="subTitle" idx="4294967295"/>
          </p:nvPr>
        </p:nvSpPr>
        <p:spPr>
          <a:xfrm>
            <a:off x="755650" y="2133600"/>
            <a:ext cx="7848600" cy="4319588"/>
          </a:xfrm>
          <a:solidFill>
            <a:schemeClr val="bg1"/>
          </a:solidFill>
        </p:spPr>
        <p:txBody>
          <a:bodyPr/>
          <a:lstStyle/>
          <a:p>
            <a:pPr marL="533400" indent="-533400" eaLnBrk="1" hangingPunct="1">
              <a:lnSpc>
                <a:spcPct val="150000"/>
              </a:lnSpc>
              <a:buFont typeface="Wingdings" pitchFamily="2" charset="2"/>
              <a:buNone/>
            </a:pPr>
            <a:r>
              <a:rPr lang="pl-PL" sz="2200" smtClean="0"/>
              <a:t>-	pracowników zarządzających w imieniu pracodawcy zakładem pracy (art.132 § 2),</a:t>
            </a:r>
          </a:p>
          <a:p>
            <a:pPr marL="533400" indent="-533400" eaLnBrk="1" hangingPunct="1">
              <a:lnSpc>
                <a:spcPct val="150000"/>
              </a:lnSpc>
              <a:buFont typeface="Wingdings" pitchFamily="2" charset="2"/>
              <a:buNone/>
            </a:pPr>
            <a:r>
              <a:rPr lang="pl-PL" sz="2200" smtClean="0"/>
              <a:t>-	konieczności prowadzenie akcji ratowniczej w celu ochrony życia lub zdrowia ludzkiego, ochrony mienia lub środowiska albo usunięcia awarii (art.151 § 1 pkt 1),</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ctrTitle" idx="4294967295"/>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61443" name="Text Box 4"/>
          <p:cNvSpPr txBox="1">
            <a:spLocks noChangeArrowheads="1"/>
          </p:cNvSpPr>
          <p:nvPr/>
        </p:nvSpPr>
        <p:spPr bwMode="auto">
          <a:xfrm>
            <a:off x="755650" y="1341438"/>
            <a:ext cx="7777163" cy="457200"/>
          </a:xfrm>
          <a:prstGeom prst="rect">
            <a:avLst/>
          </a:prstGeom>
          <a:noFill/>
          <a:ln w="9525">
            <a:noFill/>
            <a:miter lim="800000"/>
            <a:headEnd/>
            <a:tailEnd/>
          </a:ln>
        </p:spPr>
        <p:txBody>
          <a:bodyPr>
            <a:spAutoFit/>
          </a:bodyPr>
          <a:lstStyle/>
          <a:p>
            <a:pPr>
              <a:spcBef>
                <a:spcPct val="50000"/>
              </a:spcBef>
            </a:pPr>
            <a:r>
              <a:rPr lang="pl-PL" sz="2400" b="1"/>
              <a:t>Odpoczynek dobowy</a:t>
            </a:r>
          </a:p>
        </p:txBody>
      </p:sp>
      <p:sp>
        <p:nvSpPr>
          <p:cNvPr id="61444" name="Rectangle 5"/>
          <p:cNvSpPr>
            <a:spLocks noGrp="1" noChangeArrowheads="1"/>
          </p:cNvSpPr>
          <p:nvPr>
            <p:ph type="subTitle" idx="4294967295"/>
          </p:nvPr>
        </p:nvSpPr>
        <p:spPr>
          <a:xfrm>
            <a:off x="755650" y="2133600"/>
            <a:ext cx="7848600" cy="4319588"/>
          </a:xfrm>
          <a:solidFill>
            <a:schemeClr val="bg1"/>
          </a:solidFill>
        </p:spPr>
        <p:txBody>
          <a:bodyPr/>
          <a:lstStyle/>
          <a:p>
            <a:pPr marL="533400" indent="-533400" eaLnBrk="1" hangingPunct="1">
              <a:lnSpc>
                <a:spcPct val="150000"/>
              </a:lnSpc>
              <a:buFont typeface="Wingdings" pitchFamily="2" charset="2"/>
              <a:buNone/>
            </a:pPr>
            <a:r>
              <a:rPr lang="pl-PL" sz="2200" smtClean="0"/>
              <a:t>Dlatego trzeba zapewnić:</a:t>
            </a:r>
          </a:p>
          <a:p>
            <a:pPr marL="533400" indent="-533400" eaLnBrk="1" hangingPunct="1">
              <a:lnSpc>
                <a:spcPct val="150000"/>
              </a:lnSpc>
              <a:buFont typeface="Wingdings" pitchFamily="2" charset="2"/>
              <a:buNone/>
            </a:pPr>
            <a:r>
              <a:rPr lang="pl-PL" sz="2200" smtClean="0"/>
              <a:t>-	odpoczynek dobowy (art.132),</a:t>
            </a:r>
          </a:p>
          <a:p>
            <a:pPr marL="533400" indent="-533400" eaLnBrk="1" hangingPunct="1">
              <a:lnSpc>
                <a:spcPct val="150000"/>
              </a:lnSpc>
              <a:buFont typeface="Wingdings" pitchFamily="2" charset="2"/>
              <a:buNone/>
            </a:pPr>
            <a:r>
              <a:rPr lang="pl-PL" sz="2200" smtClean="0"/>
              <a:t>-	odpoczynek tygodniowy (art.133),</a:t>
            </a:r>
          </a:p>
          <a:p>
            <a:pPr marL="533400" indent="-533400" eaLnBrk="1" hangingPunct="1">
              <a:lnSpc>
                <a:spcPct val="150000"/>
              </a:lnSpc>
              <a:buFont typeface="Wingdings" pitchFamily="2" charset="2"/>
              <a:buNone/>
            </a:pPr>
            <a:r>
              <a:rPr lang="pl-PL" sz="2200" smtClean="0"/>
              <a:t>-	urlop wypoczynkowy (art.154 § 1),</a:t>
            </a:r>
          </a:p>
          <a:p>
            <a:pPr marL="533400" indent="-533400" eaLnBrk="1" hangingPunct="1">
              <a:lnSpc>
                <a:spcPct val="150000"/>
              </a:lnSpc>
              <a:buFont typeface="Wingdings" pitchFamily="2" charset="2"/>
              <a:buNone/>
            </a:pPr>
            <a:r>
              <a:rPr lang="pl-PL" sz="2200" smtClean="0"/>
              <a:t>-	przerwę w pracy (art.134),</a:t>
            </a:r>
          </a:p>
          <a:p>
            <a:pPr marL="533400" indent="-533400" eaLnBrk="1" hangingPunct="1">
              <a:lnSpc>
                <a:spcPct val="150000"/>
              </a:lnSpc>
              <a:buFont typeface="Wingdings" pitchFamily="2" charset="2"/>
              <a:buNone/>
            </a:pPr>
            <a:endParaRPr lang="pl-PL" sz="2200" smtClean="0"/>
          </a:p>
          <a:p>
            <a:pPr marL="533400" indent="-533400" eaLnBrk="1" hangingPunct="1">
              <a:lnSpc>
                <a:spcPct val="150000"/>
              </a:lnSpc>
              <a:buFont typeface="Wingdings" pitchFamily="2" charset="2"/>
              <a:buNone/>
            </a:pPr>
            <a:r>
              <a:rPr lang="pl-PL" sz="2200" smtClean="0"/>
              <a:t>rozmiar odpoczynku dobowego rzutuje na dopuszczalną liczbę godzin  nadliczbowych,</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ctrTitle" idx="4294967295"/>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62467" name="Text Box 4"/>
          <p:cNvSpPr txBox="1">
            <a:spLocks noChangeArrowheads="1"/>
          </p:cNvSpPr>
          <p:nvPr/>
        </p:nvSpPr>
        <p:spPr bwMode="auto">
          <a:xfrm>
            <a:off x="755650" y="1341438"/>
            <a:ext cx="7777163" cy="457200"/>
          </a:xfrm>
          <a:prstGeom prst="rect">
            <a:avLst/>
          </a:prstGeom>
          <a:noFill/>
          <a:ln w="9525">
            <a:noFill/>
            <a:miter lim="800000"/>
            <a:headEnd/>
            <a:tailEnd/>
          </a:ln>
        </p:spPr>
        <p:txBody>
          <a:bodyPr>
            <a:spAutoFit/>
          </a:bodyPr>
          <a:lstStyle/>
          <a:p>
            <a:pPr>
              <a:spcBef>
                <a:spcPct val="50000"/>
              </a:spcBef>
            </a:pPr>
            <a:r>
              <a:rPr lang="pl-PL" sz="2400" b="1"/>
              <a:t>Odpoczynek dobowy</a:t>
            </a:r>
          </a:p>
        </p:txBody>
      </p:sp>
      <p:sp>
        <p:nvSpPr>
          <p:cNvPr id="62468" name="Rectangle 5"/>
          <p:cNvSpPr>
            <a:spLocks noGrp="1" noChangeArrowheads="1"/>
          </p:cNvSpPr>
          <p:nvPr>
            <p:ph type="subTitle" idx="4294967295"/>
          </p:nvPr>
        </p:nvSpPr>
        <p:spPr>
          <a:xfrm>
            <a:off x="755650" y="2133600"/>
            <a:ext cx="7848600" cy="4319588"/>
          </a:xfrm>
          <a:solidFill>
            <a:schemeClr val="bg1"/>
          </a:solidFill>
        </p:spPr>
        <p:txBody>
          <a:bodyPr/>
          <a:lstStyle/>
          <a:p>
            <a:pPr marL="533400" indent="-533400" eaLnBrk="1" hangingPunct="1">
              <a:lnSpc>
                <a:spcPct val="150000"/>
              </a:lnSpc>
              <a:buFont typeface="Wingdings" pitchFamily="2" charset="2"/>
              <a:buNone/>
            </a:pPr>
            <a:r>
              <a:rPr lang="pl-PL" sz="2200" smtClean="0"/>
              <a:t>odpoczynek dobowy nie znajduje  zastosowania do:</a:t>
            </a:r>
          </a:p>
          <a:p>
            <a:pPr marL="533400" indent="-533400" eaLnBrk="1" hangingPunct="1">
              <a:lnSpc>
                <a:spcPct val="150000"/>
              </a:lnSpc>
              <a:buFont typeface="Wingdings" pitchFamily="2" charset="2"/>
              <a:buNone/>
            </a:pPr>
            <a:r>
              <a:rPr lang="pl-PL" sz="2200" smtClean="0"/>
              <a:t>-	systemu czasu pracy przy przedłużonej  normie dobowej do 16 godzin (art.136),</a:t>
            </a:r>
          </a:p>
          <a:p>
            <a:pPr marL="533400" indent="-533400" eaLnBrk="1" hangingPunct="1">
              <a:lnSpc>
                <a:spcPct val="150000"/>
              </a:lnSpc>
              <a:buFont typeface="Wingdings" pitchFamily="2" charset="2"/>
              <a:buNone/>
            </a:pPr>
            <a:r>
              <a:rPr lang="pl-PL" sz="2200" smtClean="0"/>
              <a:t>-	systemu czasu pracy przy przedłużonej normie dobowej do 24 godzin (art.137),</a:t>
            </a:r>
          </a:p>
          <a:p>
            <a:pPr marL="533400" indent="-533400" eaLnBrk="1" hangingPunct="1">
              <a:lnSpc>
                <a:spcPct val="150000"/>
              </a:lnSpc>
              <a:buFont typeface="Wingdings" pitchFamily="2" charset="2"/>
              <a:buNone/>
            </a:pPr>
            <a:r>
              <a:rPr lang="pl-PL" sz="2200" smtClean="0"/>
              <a:t>-	pracowników zarządzających w imieniu pracodawcy zakładem pracy (art.132 § 2),</a:t>
            </a: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ctrTitle" idx="4294967295"/>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63491" name="Text Box 4"/>
          <p:cNvSpPr txBox="1">
            <a:spLocks noChangeArrowheads="1"/>
          </p:cNvSpPr>
          <p:nvPr/>
        </p:nvSpPr>
        <p:spPr bwMode="auto">
          <a:xfrm>
            <a:off x="755650" y="1341438"/>
            <a:ext cx="7777163" cy="457200"/>
          </a:xfrm>
          <a:prstGeom prst="rect">
            <a:avLst/>
          </a:prstGeom>
          <a:noFill/>
          <a:ln w="9525">
            <a:noFill/>
            <a:miter lim="800000"/>
            <a:headEnd/>
            <a:tailEnd/>
          </a:ln>
        </p:spPr>
        <p:txBody>
          <a:bodyPr>
            <a:spAutoFit/>
          </a:bodyPr>
          <a:lstStyle/>
          <a:p>
            <a:pPr>
              <a:spcBef>
                <a:spcPct val="50000"/>
              </a:spcBef>
            </a:pPr>
            <a:r>
              <a:rPr lang="pl-PL" sz="2400" b="1"/>
              <a:t>Odpoczynek dobowy</a:t>
            </a:r>
          </a:p>
        </p:txBody>
      </p:sp>
      <p:sp>
        <p:nvSpPr>
          <p:cNvPr id="63492" name="Rectangle 5"/>
          <p:cNvSpPr>
            <a:spLocks noGrp="1" noChangeArrowheads="1"/>
          </p:cNvSpPr>
          <p:nvPr>
            <p:ph type="subTitle" idx="4294967295"/>
          </p:nvPr>
        </p:nvSpPr>
        <p:spPr>
          <a:xfrm>
            <a:off x="755650" y="2133600"/>
            <a:ext cx="7848600" cy="4319588"/>
          </a:xfrm>
          <a:solidFill>
            <a:schemeClr val="bg1"/>
          </a:solidFill>
        </p:spPr>
        <p:txBody>
          <a:bodyPr/>
          <a:lstStyle/>
          <a:p>
            <a:pPr marL="533400" indent="-533400" eaLnBrk="1" hangingPunct="1">
              <a:lnSpc>
                <a:spcPct val="150000"/>
              </a:lnSpc>
              <a:buFont typeface="Wingdings" pitchFamily="2" charset="2"/>
              <a:buNone/>
            </a:pPr>
            <a:r>
              <a:rPr lang="pl-PL" sz="2200" smtClean="0"/>
              <a:t>-	konieczności prowadzenie akcji ratowniczej w celu ochrony życia lub zdrowia ludzkiego, ochrony mienia lub środowiska albo usunięcia awarii (art.151 § 1 pkt 1),</a:t>
            </a:r>
          </a:p>
          <a:p>
            <a:pPr marL="533400" indent="-533400" eaLnBrk="1" hangingPunct="1">
              <a:lnSpc>
                <a:spcPct val="150000"/>
              </a:lnSpc>
              <a:buFont typeface="Wingdings" pitchFamily="2" charset="2"/>
              <a:buNone/>
            </a:pPr>
            <a:r>
              <a:rPr lang="pl-PL" sz="2200" smtClean="0"/>
              <a:t>-	przypadku przejścia pracownika na inną zmianę zgodnie z ustalonym rozkładem czasu pracy (art.133 § 2),</a:t>
            </a:r>
          </a:p>
          <a:p>
            <a:pPr marL="533400" indent="-533400" eaLnBrk="1" hangingPunct="1">
              <a:lnSpc>
                <a:spcPct val="150000"/>
              </a:lnSpc>
              <a:buFont typeface="Wingdings" pitchFamily="2" charset="2"/>
              <a:buNone/>
            </a:pPr>
            <a:r>
              <a:rPr lang="pl-PL" sz="2200" smtClean="0"/>
              <a:t>nieprzerwany odpoczynek to czas wolny od pracy pozostający w wyłącznej dyspozycji pracownika </a:t>
            </a:r>
            <a:br>
              <a:rPr lang="pl-PL" sz="2200" smtClean="0"/>
            </a:br>
            <a:r>
              <a:rPr lang="pl-PL" sz="2200" smtClean="0"/>
              <a:t> w szczególności wolny od pracy i dyżuru. </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ctrTitle"/>
          </p:nvPr>
        </p:nvSpPr>
        <p:spPr>
          <a:xfrm>
            <a:off x="428625" y="142875"/>
            <a:ext cx="8445500" cy="1716088"/>
          </a:xfrm>
        </p:spPr>
        <p:txBody>
          <a:bodyPr/>
          <a:lstStyle/>
          <a:p>
            <a:pPr eaLnBrk="1" hangingPunct="1"/>
            <a:r>
              <a:rPr lang="pl-PL" sz="4000" smtClean="0">
                <a:solidFill>
                  <a:srgbClr val="000099"/>
                </a:solidFill>
                <a:latin typeface="Times New Roman" pitchFamily="18" charset="0"/>
              </a:rPr>
              <a:t>Czas Pracy</a:t>
            </a:r>
          </a:p>
        </p:txBody>
      </p:sp>
      <p:sp>
        <p:nvSpPr>
          <p:cNvPr id="7171" name="Text Box 4"/>
          <p:cNvSpPr txBox="1">
            <a:spLocks noChangeArrowheads="1"/>
          </p:cNvSpPr>
          <p:nvPr/>
        </p:nvSpPr>
        <p:spPr bwMode="auto">
          <a:xfrm>
            <a:off x="827088" y="1484313"/>
            <a:ext cx="7777162" cy="457200"/>
          </a:xfrm>
          <a:prstGeom prst="rect">
            <a:avLst/>
          </a:prstGeom>
          <a:noFill/>
          <a:ln w="9525">
            <a:noFill/>
            <a:miter lim="800000"/>
            <a:headEnd/>
            <a:tailEnd/>
          </a:ln>
        </p:spPr>
        <p:txBody>
          <a:bodyPr>
            <a:spAutoFit/>
          </a:bodyPr>
          <a:lstStyle/>
          <a:p>
            <a:pPr>
              <a:spcBef>
                <a:spcPct val="50000"/>
              </a:spcBef>
            </a:pPr>
            <a:r>
              <a:rPr lang="pl-PL" sz="2400" b="1"/>
              <a:t>Art.128 K.p. definicje:</a:t>
            </a:r>
          </a:p>
        </p:txBody>
      </p:sp>
      <p:sp>
        <p:nvSpPr>
          <p:cNvPr id="7172" name="Rectangle 5"/>
          <p:cNvSpPr>
            <a:spLocks noGrp="1" noChangeArrowheads="1"/>
          </p:cNvSpPr>
          <p:nvPr>
            <p:ph type="subTitle" idx="1"/>
          </p:nvPr>
        </p:nvSpPr>
        <p:spPr>
          <a:xfrm>
            <a:off x="755650" y="2276475"/>
            <a:ext cx="7848600" cy="4176713"/>
          </a:xfrm>
          <a:solidFill>
            <a:schemeClr val="bg1"/>
          </a:solidFill>
        </p:spPr>
        <p:txBody>
          <a:bodyPr/>
          <a:lstStyle/>
          <a:p>
            <a:pPr marL="533400" indent="-533400" eaLnBrk="1" hangingPunct="1">
              <a:lnSpc>
                <a:spcPct val="150000"/>
              </a:lnSpc>
            </a:pPr>
            <a:r>
              <a:rPr lang="pl-PL" sz="2200" smtClean="0"/>
              <a:t>zmianowość musi dotyczyć co najmniej 2 pracowników, gdyż ustawodawca używa w definicji liczby mnogiej,</a:t>
            </a:r>
          </a:p>
          <a:p>
            <a:pPr marL="533400" indent="-533400" eaLnBrk="1" hangingPunct="1">
              <a:lnSpc>
                <a:spcPct val="150000"/>
              </a:lnSpc>
            </a:pPr>
            <a:endParaRPr lang="pl-PL" sz="2200" smtClean="0"/>
          </a:p>
          <a:p>
            <a:pPr marL="533400" indent="-533400" eaLnBrk="1" hangingPunct="1">
              <a:lnSpc>
                <a:spcPct val="150000"/>
              </a:lnSpc>
            </a:pPr>
            <a:r>
              <a:rPr lang="pl-PL" sz="2200" smtClean="0"/>
              <a:t>zmianowość polega na zmianie rozkładu czasu pracy tych co najmniej 2 pracowników po upływie określonej jednostki czasu, nie musi się jednak łączyć z zastępowaniem innych pracowników,</a:t>
            </a: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ctrTitle" idx="4294967295"/>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64515" name="Text Box 4"/>
          <p:cNvSpPr txBox="1">
            <a:spLocks noChangeArrowheads="1"/>
          </p:cNvSpPr>
          <p:nvPr/>
        </p:nvSpPr>
        <p:spPr bwMode="auto">
          <a:xfrm>
            <a:off x="755650" y="1341438"/>
            <a:ext cx="7777163" cy="457200"/>
          </a:xfrm>
          <a:prstGeom prst="rect">
            <a:avLst/>
          </a:prstGeom>
          <a:noFill/>
          <a:ln w="9525">
            <a:noFill/>
            <a:miter lim="800000"/>
            <a:headEnd/>
            <a:tailEnd/>
          </a:ln>
        </p:spPr>
        <p:txBody>
          <a:bodyPr>
            <a:spAutoFit/>
          </a:bodyPr>
          <a:lstStyle/>
          <a:p>
            <a:pPr>
              <a:spcBef>
                <a:spcPct val="50000"/>
              </a:spcBef>
            </a:pPr>
            <a:r>
              <a:rPr lang="pl-PL" sz="2400" b="1"/>
              <a:t>Odpoczynek tygodniowy</a:t>
            </a:r>
          </a:p>
        </p:txBody>
      </p:sp>
      <p:sp>
        <p:nvSpPr>
          <p:cNvPr id="64516" name="Rectangle 5"/>
          <p:cNvSpPr>
            <a:spLocks noGrp="1" noChangeArrowheads="1"/>
          </p:cNvSpPr>
          <p:nvPr>
            <p:ph type="subTitle" idx="4294967295"/>
          </p:nvPr>
        </p:nvSpPr>
        <p:spPr>
          <a:xfrm>
            <a:off x="755650" y="2133600"/>
            <a:ext cx="8388350" cy="4319588"/>
          </a:xfrm>
          <a:solidFill>
            <a:schemeClr val="bg1"/>
          </a:solidFill>
        </p:spPr>
        <p:txBody>
          <a:bodyPr/>
          <a:lstStyle/>
          <a:p>
            <a:pPr marL="533400" indent="-533400" eaLnBrk="1" hangingPunct="1">
              <a:lnSpc>
                <a:spcPct val="150000"/>
              </a:lnSpc>
              <a:buFont typeface="Wingdings" pitchFamily="2" charset="2"/>
              <a:buNone/>
            </a:pPr>
            <a:r>
              <a:rPr lang="pl-PL" sz="2000" b="1" smtClean="0"/>
              <a:t>Tydzień</a:t>
            </a:r>
            <a:r>
              <a:rPr lang="pl-PL" sz="2000" smtClean="0"/>
              <a:t> </a:t>
            </a:r>
          </a:p>
          <a:p>
            <a:pPr marL="533400" indent="-533400" eaLnBrk="1" hangingPunct="1">
              <a:lnSpc>
                <a:spcPct val="150000"/>
              </a:lnSpc>
              <a:buFont typeface="Wingdings" pitchFamily="2" charset="2"/>
              <a:buNone/>
            </a:pPr>
            <a:r>
              <a:rPr lang="pl-PL" sz="2000" smtClean="0"/>
              <a:t>	</a:t>
            </a:r>
            <a:r>
              <a:rPr lang="pl-PL" sz="1800" smtClean="0"/>
              <a:t>to 7 kolejnych dni kalendarzowych, poczynając od pierwszego dnia  okresu rozliczeniowego czasu pracy (art.128 § 3 pkt 2 K.p.). Wobec tego badając, czy jest zachowany odpoczynek tygodniowy w danym okresie rozliczeniowym czasu pracy należy tydzień liczyć od pierwszego dnia tego okresu jako kolejne 7 dni kalendarzowych. Ponieważ okres rozliczeniowy czasu pracy nie będzie się składał z pełnych tygodni końcowe dni okresu rozliczeniowego należy połączyć początkowymi dniami następnego okresu i w takim układzie sprawdzić, czy pracownik korzystał z odpoczynku tygodniowego,</a:t>
            </a: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ctrTitle" idx="4294967295"/>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65539" name="Text Box 4"/>
          <p:cNvSpPr txBox="1">
            <a:spLocks noChangeArrowheads="1"/>
          </p:cNvSpPr>
          <p:nvPr/>
        </p:nvSpPr>
        <p:spPr bwMode="auto">
          <a:xfrm>
            <a:off x="755650" y="1341438"/>
            <a:ext cx="7777163" cy="457200"/>
          </a:xfrm>
          <a:prstGeom prst="rect">
            <a:avLst/>
          </a:prstGeom>
          <a:noFill/>
          <a:ln w="9525">
            <a:noFill/>
            <a:miter lim="800000"/>
            <a:headEnd/>
            <a:tailEnd/>
          </a:ln>
        </p:spPr>
        <p:txBody>
          <a:bodyPr>
            <a:spAutoFit/>
          </a:bodyPr>
          <a:lstStyle/>
          <a:p>
            <a:pPr>
              <a:spcBef>
                <a:spcPct val="50000"/>
              </a:spcBef>
            </a:pPr>
            <a:r>
              <a:rPr lang="pl-PL" sz="2400" b="1"/>
              <a:t>Odpoczynek tygodniowy</a:t>
            </a:r>
          </a:p>
        </p:txBody>
      </p:sp>
      <p:sp>
        <p:nvSpPr>
          <p:cNvPr id="65540" name="Rectangle 5"/>
          <p:cNvSpPr>
            <a:spLocks noGrp="1" noChangeArrowheads="1"/>
          </p:cNvSpPr>
          <p:nvPr>
            <p:ph type="subTitle" idx="4294967295"/>
          </p:nvPr>
        </p:nvSpPr>
        <p:spPr>
          <a:xfrm>
            <a:off x="755650" y="2133600"/>
            <a:ext cx="8137525" cy="4319588"/>
          </a:xfrm>
          <a:solidFill>
            <a:schemeClr val="bg1"/>
          </a:solidFill>
        </p:spPr>
        <p:txBody>
          <a:bodyPr/>
          <a:lstStyle/>
          <a:p>
            <a:pPr marL="533400" indent="-533400" eaLnBrk="1" hangingPunct="1">
              <a:lnSpc>
                <a:spcPct val="150000"/>
              </a:lnSpc>
              <a:buFont typeface="Wingdings" pitchFamily="2" charset="2"/>
              <a:buNone/>
            </a:pPr>
            <a:r>
              <a:rPr lang="pl-PL" sz="2200" smtClean="0"/>
              <a:t>w stosunku do wymienionych grup pracowników:</a:t>
            </a:r>
          </a:p>
          <a:p>
            <a:pPr marL="533400" indent="-533400" eaLnBrk="1" hangingPunct="1">
              <a:lnSpc>
                <a:spcPct val="150000"/>
              </a:lnSpc>
              <a:buFont typeface="Wingdings" pitchFamily="2" charset="2"/>
              <a:buNone/>
            </a:pPr>
            <a:r>
              <a:rPr lang="pl-PL" sz="2200" smtClean="0"/>
              <a:t>-	pracowników zarządzających w imieniu pracodawcy zakładem pracy,</a:t>
            </a:r>
          </a:p>
          <a:p>
            <a:pPr marL="533400" indent="-533400" eaLnBrk="1" hangingPunct="1">
              <a:lnSpc>
                <a:spcPct val="150000"/>
              </a:lnSpc>
              <a:buFont typeface="Wingdings" pitchFamily="2" charset="2"/>
              <a:buNone/>
            </a:pPr>
            <a:r>
              <a:rPr lang="pl-PL" sz="2200" smtClean="0"/>
              <a:t>-	zatrudnionych przy prowadzeniu akcji ratowniczej (art.151 § 1 pkt 1)</a:t>
            </a:r>
          </a:p>
          <a:p>
            <a:pPr marL="533400" indent="-533400" eaLnBrk="1" hangingPunct="1">
              <a:lnSpc>
                <a:spcPct val="150000"/>
              </a:lnSpc>
              <a:buFont typeface="Wingdings" pitchFamily="2" charset="2"/>
              <a:buNone/>
            </a:pPr>
            <a:r>
              <a:rPr lang="pl-PL" sz="2200" smtClean="0"/>
              <a:t>-	przy pracy  zmianowej w sytuacji przejścia pracownika na inną zmianę zgodnie z ustalonym rozkładem (art.133 § 2)</a:t>
            </a: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ctrTitle" idx="4294967295"/>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66563" name="Text Box 4"/>
          <p:cNvSpPr txBox="1">
            <a:spLocks noChangeArrowheads="1"/>
          </p:cNvSpPr>
          <p:nvPr/>
        </p:nvSpPr>
        <p:spPr bwMode="auto">
          <a:xfrm>
            <a:off x="755650" y="1341438"/>
            <a:ext cx="7777163" cy="457200"/>
          </a:xfrm>
          <a:prstGeom prst="rect">
            <a:avLst/>
          </a:prstGeom>
          <a:noFill/>
          <a:ln w="9525">
            <a:noFill/>
            <a:miter lim="800000"/>
            <a:headEnd/>
            <a:tailEnd/>
          </a:ln>
        </p:spPr>
        <p:txBody>
          <a:bodyPr>
            <a:spAutoFit/>
          </a:bodyPr>
          <a:lstStyle/>
          <a:p>
            <a:pPr>
              <a:spcBef>
                <a:spcPct val="50000"/>
              </a:spcBef>
            </a:pPr>
            <a:r>
              <a:rPr lang="pl-PL" sz="2400" b="1"/>
              <a:t>Odpoczynek tygodniowy</a:t>
            </a:r>
          </a:p>
        </p:txBody>
      </p:sp>
      <p:sp>
        <p:nvSpPr>
          <p:cNvPr id="66564" name="Rectangle 5"/>
          <p:cNvSpPr>
            <a:spLocks noGrp="1" noChangeArrowheads="1"/>
          </p:cNvSpPr>
          <p:nvPr>
            <p:ph type="subTitle" idx="4294967295"/>
          </p:nvPr>
        </p:nvSpPr>
        <p:spPr>
          <a:xfrm>
            <a:off x="755650" y="2133600"/>
            <a:ext cx="8388350" cy="4319588"/>
          </a:xfrm>
          <a:solidFill>
            <a:schemeClr val="bg1"/>
          </a:solidFill>
        </p:spPr>
        <p:txBody>
          <a:bodyPr/>
          <a:lstStyle/>
          <a:p>
            <a:pPr marL="533400" indent="-533400" eaLnBrk="1" hangingPunct="1">
              <a:lnSpc>
                <a:spcPct val="150000"/>
              </a:lnSpc>
              <a:buFont typeface="Wingdings" pitchFamily="2" charset="2"/>
              <a:buNone/>
            </a:pPr>
            <a:r>
              <a:rPr lang="pl-PL" sz="2200" smtClean="0"/>
              <a:t>nieprzerwany odpoczynek tygodniowy może obejmować mniejszą liczbę godzin niż 35, lecz nie może być krótszy niż 24 godziny,</a:t>
            </a:r>
          </a:p>
          <a:p>
            <a:pPr marL="533400" indent="-533400" eaLnBrk="1" hangingPunct="1">
              <a:lnSpc>
                <a:spcPct val="150000"/>
              </a:lnSpc>
              <a:buFont typeface="Wingdings" pitchFamily="2" charset="2"/>
              <a:buNone/>
            </a:pPr>
            <a:r>
              <a:rPr lang="pl-PL" sz="2200" smtClean="0"/>
              <a:t>zasadniczo odpoczynek tygodniowy powinien obejmować niedzielę w układzie biegnącym 24 godzin od godziny 6</a:t>
            </a:r>
            <a:r>
              <a:rPr lang="pl-PL" sz="2200" baseline="30000" smtClean="0"/>
              <a:t>00</a:t>
            </a:r>
            <a:r>
              <a:rPr lang="pl-PL" sz="2200" smtClean="0"/>
              <a:t> do 6</a:t>
            </a:r>
            <a:r>
              <a:rPr lang="pl-PL" sz="2200" baseline="30000" smtClean="0"/>
              <a:t>00</a:t>
            </a:r>
            <a:r>
              <a:rPr lang="pl-PL" sz="2200" smtClean="0"/>
              <a:t>   chyba, że ustalono inne godziny – wtedy co najmniej 13 godzin innego przedziału czasowego musi przypadać na niedzielę kalendarzową czyli 0</a:t>
            </a:r>
            <a:r>
              <a:rPr lang="pl-PL" sz="2200" baseline="30000" smtClean="0"/>
              <a:t>00</a:t>
            </a:r>
            <a:r>
              <a:rPr lang="pl-PL" sz="2200" smtClean="0"/>
              <a:t> – 24</a:t>
            </a:r>
            <a:r>
              <a:rPr lang="pl-PL" sz="2200" baseline="30000" smtClean="0"/>
              <a:t>00</a:t>
            </a:r>
            <a:r>
              <a:rPr lang="pl-PL" sz="2200" smtClean="0"/>
              <a:t> w niedzielę,</a:t>
            </a: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ctrTitle" idx="4294967295"/>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67587" name="Text Box 4"/>
          <p:cNvSpPr txBox="1">
            <a:spLocks noChangeArrowheads="1"/>
          </p:cNvSpPr>
          <p:nvPr/>
        </p:nvSpPr>
        <p:spPr bwMode="auto">
          <a:xfrm>
            <a:off x="755650" y="1341438"/>
            <a:ext cx="7777163" cy="457200"/>
          </a:xfrm>
          <a:prstGeom prst="rect">
            <a:avLst/>
          </a:prstGeom>
          <a:noFill/>
          <a:ln w="9525">
            <a:noFill/>
            <a:miter lim="800000"/>
            <a:headEnd/>
            <a:tailEnd/>
          </a:ln>
        </p:spPr>
        <p:txBody>
          <a:bodyPr>
            <a:spAutoFit/>
          </a:bodyPr>
          <a:lstStyle/>
          <a:p>
            <a:pPr>
              <a:spcBef>
                <a:spcPct val="50000"/>
              </a:spcBef>
            </a:pPr>
            <a:r>
              <a:rPr lang="pl-PL" sz="2400" b="1"/>
              <a:t>Odpoczynek tygodniowy</a:t>
            </a:r>
          </a:p>
        </p:txBody>
      </p:sp>
      <p:sp>
        <p:nvSpPr>
          <p:cNvPr id="67588" name="Rectangle 5"/>
          <p:cNvSpPr>
            <a:spLocks noGrp="1" noChangeArrowheads="1"/>
          </p:cNvSpPr>
          <p:nvPr>
            <p:ph type="subTitle" idx="4294967295"/>
          </p:nvPr>
        </p:nvSpPr>
        <p:spPr>
          <a:xfrm>
            <a:off x="755650" y="2133600"/>
            <a:ext cx="8064500" cy="4319588"/>
          </a:xfrm>
          <a:solidFill>
            <a:schemeClr val="bg1"/>
          </a:solidFill>
        </p:spPr>
        <p:txBody>
          <a:bodyPr/>
          <a:lstStyle/>
          <a:p>
            <a:pPr marL="533400" indent="-533400" eaLnBrk="1" hangingPunct="1">
              <a:lnSpc>
                <a:spcPct val="150000"/>
              </a:lnSpc>
              <a:buFont typeface="Wingdings" pitchFamily="2" charset="2"/>
              <a:buNone/>
            </a:pPr>
            <a:r>
              <a:rPr lang="pl-PL" sz="2200" smtClean="0"/>
              <a:t>w przypadku gdy u danego pracodawcy dozwolona jest praca w niedzielę odpoczynek tygodniowy może przypadać </a:t>
            </a:r>
            <a:br>
              <a:rPr lang="pl-PL" sz="2200" smtClean="0"/>
            </a:br>
            <a:r>
              <a:rPr lang="pl-PL" sz="2200" smtClean="0"/>
              <a:t>w innym dniu niż niedziela – w takim przypadku pojęcia dnia wolnego od pracy w zamian za pracę w niedzielę, powinno odpowiadać dniu wolnemu biegnącemu od godziny 6</a:t>
            </a:r>
            <a:r>
              <a:rPr lang="pl-PL" sz="2200" baseline="30000" smtClean="0"/>
              <a:t>00</a:t>
            </a:r>
            <a:r>
              <a:rPr lang="pl-PL" sz="2200" smtClean="0"/>
              <a:t>  do godziny 6</a:t>
            </a:r>
            <a:r>
              <a:rPr lang="pl-PL" sz="2200" baseline="30000" smtClean="0"/>
              <a:t>00</a:t>
            </a:r>
            <a:r>
              <a:rPr lang="pl-PL" sz="2200" smtClean="0"/>
              <a:t> w dniu następnym wskazuje na to zwrot w zamian. </a:t>
            </a: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ctrTitle" idx="4294967295"/>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68611" name="Text Box 4"/>
          <p:cNvSpPr txBox="1">
            <a:spLocks noChangeArrowheads="1"/>
          </p:cNvSpPr>
          <p:nvPr/>
        </p:nvSpPr>
        <p:spPr bwMode="auto">
          <a:xfrm>
            <a:off x="755650" y="1341438"/>
            <a:ext cx="7777163" cy="457200"/>
          </a:xfrm>
          <a:prstGeom prst="rect">
            <a:avLst/>
          </a:prstGeom>
          <a:noFill/>
          <a:ln w="9525">
            <a:noFill/>
            <a:miter lim="800000"/>
            <a:headEnd/>
            <a:tailEnd/>
          </a:ln>
        </p:spPr>
        <p:txBody>
          <a:bodyPr>
            <a:spAutoFit/>
          </a:bodyPr>
          <a:lstStyle/>
          <a:p>
            <a:pPr>
              <a:spcBef>
                <a:spcPct val="50000"/>
              </a:spcBef>
            </a:pPr>
            <a:r>
              <a:rPr lang="pl-PL" sz="2400" b="1"/>
              <a:t>Art.135 K.p. wydłużona norma dobowa</a:t>
            </a:r>
          </a:p>
        </p:txBody>
      </p:sp>
      <p:sp>
        <p:nvSpPr>
          <p:cNvPr id="68612" name="Rectangle 5"/>
          <p:cNvSpPr>
            <a:spLocks noGrp="1" noChangeArrowheads="1"/>
          </p:cNvSpPr>
          <p:nvPr>
            <p:ph type="subTitle" idx="4294967295"/>
          </p:nvPr>
        </p:nvSpPr>
        <p:spPr>
          <a:xfrm>
            <a:off x="755650" y="2133600"/>
            <a:ext cx="8388350" cy="4319588"/>
          </a:xfrm>
          <a:solidFill>
            <a:schemeClr val="bg1"/>
          </a:solidFill>
        </p:spPr>
        <p:txBody>
          <a:bodyPr/>
          <a:lstStyle/>
          <a:p>
            <a:pPr marL="533400" indent="-533400" eaLnBrk="1" hangingPunct="1">
              <a:lnSpc>
                <a:spcPct val="150000"/>
              </a:lnSpc>
              <a:buFont typeface="Wingdings" pitchFamily="2" charset="2"/>
              <a:buNone/>
            </a:pPr>
            <a:r>
              <a:rPr lang="pl-PL" sz="2200" smtClean="0"/>
              <a:t>Ww. system może być wprowadzony:</a:t>
            </a:r>
          </a:p>
          <a:p>
            <a:pPr marL="533400" indent="-533400" eaLnBrk="1" hangingPunct="1">
              <a:lnSpc>
                <a:spcPct val="150000"/>
              </a:lnSpc>
              <a:buFont typeface="Wingdings" pitchFamily="2" charset="2"/>
              <a:buNone/>
            </a:pPr>
            <a:r>
              <a:rPr lang="pl-PL" sz="2200" smtClean="0"/>
              <a:t>-	układem zbiorowym pracy,</a:t>
            </a:r>
          </a:p>
          <a:p>
            <a:pPr marL="533400" indent="-533400" eaLnBrk="1" hangingPunct="1">
              <a:lnSpc>
                <a:spcPct val="150000"/>
              </a:lnSpc>
              <a:buFont typeface="Wingdings" pitchFamily="2" charset="2"/>
              <a:buNone/>
            </a:pPr>
            <a:r>
              <a:rPr lang="pl-PL" sz="2200" smtClean="0"/>
              <a:t>-	regulaminem pracy,</a:t>
            </a:r>
          </a:p>
          <a:p>
            <a:pPr marL="533400" indent="-533400" eaLnBrk="1" hangingPunct="1">
              <a:lnSpc>
                <a:spcPct val="150000"/>
              </a:lnSpc>
              <a:buFont typeface="Wingdings" pitchFamily="2" charset="2"/>
              <a:buNone/>
            </a:pPr>
            <a:r>
              <a:rPr lang="pl-PL" sz="2200" smtClean="0"/>
              <a:t>-	obwieszczeniem pracodawcy,</a:t>
            </a:r>
          </a:p>
          <a:p>
            <a:pPr marL="533400" indent="-533400" eaLnBrk="1" hangingPunct="1">
              <a:lnSpc>
                <a:spcPct val="150000"/>
              </a:lnSpc>
              <a:buFont typeface="Wingdings" pitchFamily="2" charset="2"/>
              <a:buNone/>
            </a:pPr>
            <a:endParaRPr lang="pl-PL" sz="2200" smtClean="0"/>
          </a:p>
          <a:p>
            <a:pPr marL="533400" indent="-533400" eaLnBrk="1" hangingPunct="1">
              <a:lnSpc>
                <a:spcPct val="150000"/>
              </a:lnSpc>
              <a:buFont typeface="Wingdings" pitchFamily="2" charset="2"/>
              <a:buNone/>
            </a:pPr>
            <a:r>
              <a:rPr lang="pl-PL" sz="2200" smtClean="0"/>
              <a:t>podstawowy okres rozliczeniowy – 1 miesiąc;</a:t>
            </a:r>
          </a:p>
          <a:p>
            <a:pPr marL="533400" indent="-533400" eaLnBrk="1" hangingPunct="1">
              <a:lnSpc>
                <a:spcPct val="150000"/>
              </a:lnSpc>
              <a:buFont typeface="Wingdings" pitchFamily="2" charset="2"/>
              <a:buNone/>
            </a:pPr>
            <a:r>
              <a:rPr lang="pl-PL" sz="2200" smtClean="0"/>
              <a:t> obowiązek powiadomienia inspektora pracy jest czynnością formalną.</a:t>
            </a:r>
          </a:p>
        </p:txBody>
      </p:sp>
      <p:sp>
        <p:nvSpPr>
          <p:cNvPr id="68613" name="Text Box 5"/>
          <p:cNvSpPr txBox="1">
            <a:spLocks noChangeArrowheads="1"/>
          </p:cNvSpPr>
          <p:nvPr/>
        </p:nvSpPr>
        <p:spPr bwMode="auto">
          <a:xfrm>
            <a:off x="4822825" y="2901950"/>
            <a:ext cx="571500" cy="1143000"/>
          </a:xfrm>
          <a:prstGeom prst="rect">
            <a:avLst/>
          </a:prstGeom>
          <a:solidFill>
            <a:srgbClr val="FFFFFF"/>
          </a:solidFill>
          <a:ln w="9525">
            <a:noFill/>
            <a:miter lim="800000"/>
            <a:headEnd/>
            <a:tailEnd/>
          </a:ln>
        </p:spPr>
        <p:txBody>
          <a:bodyPr/>
          <a:lstStyle/>
          <a:p>
            <a:r>
              <a:rPr lang="pl-PL" sz="7200">
                <a:sym typeface="Symbol" pitchFamily="18" charset="2"/>
              </a:rPr>
              <a:t></a:t>
            </a:r>
            <a:endParaRPr lang="pl-PL"/>
          </a:p>
        </p:txBody>
      </p:sp>
      <p:sp>
        <p:nvSpPr>
          <p:cNvPr id="68614" name="Text Box 6"/>
          <p:cNvSpPr txBox="1">
            <a:spLocks noChangeArrowheads="1"/>
          </p:cNvSpPr>
          <p:nvPr/>
        </p:nvSpPr>
        <p:spPr bwMode="auto">
          <a:xfrm>
            <a:off x="5508625" y="3141663"/>
            <a:ext cx="1143000" cy="571500"/>
          </a:xfrm>
          <a:prstGeom prst="rect">
            <a:avLst/>
          </a:prstGeom>
          <a:solidFill>
            <a:srgbClr val="FFFFFF"/>
          </a:solidFill>
          <a:ln w="9525">
            <a:noFill/>
            <a:miter lim="800000"/>
            <a:headEnd/>
            <a:tailEnd/>
          </a:ln>
        </p:spPr>
        <p:txBody>
          <a:bodyPr/>
          <a:lstStyle/>
          <a:p>
            <a:pPr>
              <a:spcBef>
                <a:spcPts val="800"/>
              </a:spcBef>
            </a:pPr>
            <a:r>
              <a:rPr lang="de-DE" sz="1400"/>
              <a:t>art.150 K.p.</a:t>
            </a:r>
            <a:endParaRPr lang="pl-PL"/>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ctrTitle" idx="4294967295"/>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69635" name="Text Box 4"/>
          <p:cNvSpPr txBox="1">
            <a:spLocks noChangeArrowheads="1"/>
          </p:cNvSpPr>
          <p:nvPr/>
        </p:nvSpPr>
        <p:spPr bwMode="auto">
          <a:xfrm>
            <a:off x="755650" y="1341438"/>
            <a:ext cx="7777163" cy="457200"/>
          </a:xfrm>
          <a:prstGeom prst="rect">
            <a:avLst/>
          </a:prstGeom>
          <a:noFill/>
          <a:ln w="9525">
            <a:noFill/>
            <a:miter lim="800000"/>
            <a:headEnd/>
            <a:tailEnd/>
          </a:ln>
        </p:spPr>
        <p:txBody>
          <a:bodyPr>
            <a:spAutoFit/>
          </a:bodyPr>
          <a:lstStyle/>
          <a:p>
            <a:pPr>
              <a:spcBef>
                <a:spcPct val="50000"/>
              </a:spcBef>
            </a:pPr>
            <a:r>
              <a:rPr lang="pl-PL" sz="2400" b="1"/>
              <a:t>Art. 136 K.p. dozór urządzeń</a:t>
            </a:r>
          </a:p>
        </p:txBody>
      </p:sp>
      <p:sp>
        <p:nvSpPr>
          <p:cNvPr id="69636" name="Rectangle 5"/>
          <p:cNvSpPr>
            <a:spLocks noGrp="1" noChangeArrowheads="1"/>
          </p:cNvSpPr>
          <p:nvPr>
            <p:ph type="subTitle" idx="4294967295"/>
          </p:nvPr>
        </p:nvSpPr>
        <p:spPr>
          <a:xfrm>
            <a:off x="755650" y="2133600"/>
            <a:ext cx="8137525" cy="4319588"/>
          </a:xfrm>
          <a:solidFill>
            <a:schemeClr val="bg1"/>
          </a:solidFill>
        </p:spPr>
        <p:txBody>
          <a:bodyPr/>
          <a:lstStyle/>
          <a:p>
            <a:pPr marL="533400" indent="-533400" eaLnBrk="1" hangingPunct="1">
              <a:lnSpc>
                <a:spcPct val="150000"/>
              </a:lnSpc>
              <a:buFont typeface="Wingdings" pitchFamily="2" charset="2"/>
              <a:buNone/>
            </a:pPr>
            <a:r>
              <a:rPr lang="pl-PL" sz="2200" smtClean="0"/>
              <a:t>warunki wprowadzania tego rozkładu są następujące: </a:t>
            </a:r>
          </a:p>
          <a:p>
            <a:pPr marL="533400" indent="-533400" eaLnBrk="1" hangingPunct="1">
              <a:lnSpc>
                <a:spcPct val="150000"/>
              </a:lnSpc>
              <a:buFont typeface="Wingdings" pitchFamily="2" charset="2"/>
              <a:buNone/>
            </a:pPr>
            <a:endParaRPr lang="pl-PL" sz="2200" smtClean="0"/>
          </a:p>
          <a:p>
            <a:pPr marL="533400" indent="-533400" eaLnBrk="1" hangingPunct="1">
              <a:lnSpc>
                <a:spcPct val="150000"/>
              </a:lnSpc>
              <a:buFont typeface="Wingdings" pitchFamily="2" charset="2"/>
              <a:buNone/>
            </a:pPr>
            <a:r>
              <a:rPr lang="pl-PL" sz="2200" smtClean="0"/>
              <a:t>a)	regulacja ma zastosowanie do prac polegających na dozorze urządzeń, co oznacza, że praca pracownika </a:t>
            </a:r>
            <a:br>
              <a:rPr lang="pl-PL" sz="2200" smtClean="0"/>
            </a:br>
            <a:r>
              <a:rPr lang="pl-PL" sz="2200" smtClean="0"/>
              <a:t>w istocie polega na kontroli określonych urządzeń, czy aparatury, pod względem zachowania wymaganych parametrów, natomiast bezpośrednia ingerencja ogranicza się do przypadków wyjątkowych, awaryjnych;</a:t>
            </a: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ctrTitle" idx="4294967295"/>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70659" name="Text Box 4"/>
          <p:cNvSpPr txBox="1">
            <a:spLocks noChangeArrowheads="1"/>
          </p:cNvSpPr>
          <p:nvPr/>
        </p:nvSpPr>
        <p:spPr bwMode="auto">
          <a:xfrm>
            <a:off x="755650" y="1341438"/>
            <a:ext cx="7777163" cy="457200"/>
          </a:xfrm>
          <a:prstGeom prst="rect">
            <a:avLst/>
          </a:prstGeom>
          <a:noFill/>
          <a:ln w="9525">
            <a:noFill/>
            <a:miter lim="800000"/>
            <a:headEnd/>
            <a:tailEnd/>
          </a:ln>
        </p:spPr>
        <p:txBody>
          <a:bodyPr>
            <a:spAutoFit/>
          </a:bodyPr>
          <a:lstStyle/>
          <a:p>
            <a:pPr>
              <a:spcBef>
                <a:spcPct val="50000"/>
              </a:spcBef>
            </a:pPr>
            <a:r>
              <a:rPr lang="pl-PL" sz="2400" b="1"/>
              <a:t>Art. 136 K.p. dozór urządzeń</a:t>
            </a:r>
          </a:p>
        </p:txBody>
      </p:sp>
      <p:sp>
        <p:nvSpPr>
          <p:cNvPr id="70660" name="Rectangle 5"/>
          <p:cNvSpPr>
            <a:spLocks noGrp="1" noChangeArrowheads="1"/>
          </p:cNvSpPr>
          <p:nvPr>
            <p:ph type="subTitle" idx="4294967295"/>
          </p:nvPr>
        </p:nvSpPr>
        <p:spPr>
          <a:xfrm>
            <a:off x="755650" y="2133600"/>
            <a:ext cx="8064500" cy="4319588"/>
          </a:xfrm>
          <a:solidFill>
            <a:schemeClr val="bg1"/>
          </a:solidFill>
        </p:spPr>
        <p:txBody>
          <a:bodyPr/>
          <a:lstStyle/>
          <a:p>
            <a:pPr marL="533400" indent="-533400" eaLnBrk="1" hangingPunct="1">
              <a:lnSpc>
                <a:spcPct val="150000"/>
              </a:lnSpc>
              <a:buFont typeface="Wingdings" pitchFamily="2" charset="2"/>
              <a:buNone/>
            </a:pPr>
            <a:r>
              <a:rPr lang="pl-PL" sz="2000" smtClean="0"/>
              <a:t>b)</a:t>
            </a:r>
            <a:r>
              <a:rPr lang="pl-PL" sz="2200" smtClean="0"/>
              <a:t>	drugi rodzaj prac sprowadza się do tego, że pracownik pozostaje częściowo w pogotowiu do pracy, co oznacza, że stale wykonuje w każdym dniu pracy tak scharakteryzowane czynności, np. ekipa rozładunkowa towarów, której praca jest uzależniona od momentu przyjazdu samochodów dostawczych;</a:t>
            </a: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ctrTitle" idx="4294967295"/>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71683" name="Text Box 4"/>
          <p:cNvSpPr txBox="1">
            <a:spLocks noChangeArrowheads="1"/>
          </p:cNvSpPr>
          <p:nvPr/>
        </p:nvSpPr>
        <p:spPr bwMode="auto">
          <a:xfrm>
            <a:off x="755650" y="1341438"/>
            <a:ext cx="7777163" cy="457200"/>
          </a:xfrm>
          <a:prstGeom prst="rect">
            <a:avLst/>
          </a:prstGeom>
          <a:noFill/>
          <a:ln w="9525">
            <a:noFill/>
            <a:miter lim="800000"/>
            <a:headEnd/>
            <a:tailEnd/>
          </a:ln>
        </p:spPr>
        <p:txBody>
          <a:bodyPr>
            <a:spAutoFit/>
          </a:bodyPr>
          <a:lstStyle/>
          <a:p>
            <a:pPr>
              <a:spcBef>
                <a:spcPct val="50000"/>
              </a:spcBef>
            </a:pPr>
            <a:r>
              <a:rPr lang="pl-PL" sz="2400" b="1"/>
              <a:t>Art. 136 K.p. dozór urządzeń</a:t>
            </a:r>
          </a:p>
        </p:txBody>
      </p:sp>
      <p:sp>
        <p:nvSpPr>
          <p:cNvPr id="71684" name="Rectangle 5"/>
          <p:cNvSpPr>
            <a:spLocks noGrp="1" noChangeArrowheads="1"/>
          </p:cNvSpPr>
          <p:nvPr>
            <p:ph type="subTitle" idx="4294967295"/>
          </p:nvPr>
        </p:nvSpPr>
        <p:spPr>
          <a:xfrm>
            <a:off x="755650" y="2133600"/>
            <a:ext cx="8388350" cy="4319588"/>
          </a:xfrm>
          <a:solidFill>
            <a:schemeClr val="bg1"/>
          </a:solidFill>
        </p:spPr>
        <p:txBody>
          <a:bodyPr/>
          <a:lstStyle/>
          <a:p>
            <a:pPr marL="533400" indent="-533400" eaLnBrk="1" hangingPunct="1">
              <a:lnSpc>
                <a:spcPct val="150000"/>
              </a:lnSpc>
              <a:buFont typeface="Wingdings" pitchFamily="2" charset="2"/>
              <a:buNone/>
            </a:pPr>
            <a:r>
              <a:rPr lang="pl-PL" sz="2200" smtClean="0"/>
              <a:t>c)	stosowanie rozkładu czasu pracy przewidzianego komentowanym przepisem nie może być łączone </a:t>
            </a:r>
            <a:br>
              <a:rPr lang="pl-PL" sz="2200" smtClean="0"/>
            </a:br>
            <a:r>
              <a:rPr lang="pl-PL" sz="2200" smtClean="0"/>
              <a:t>z przerywanym czasem pracy (art. 139 § 2 K.p.);</a:t>
            </a:r>
          </a:p>
          <a:p>
            <a:pPr marL="533400" indent="-533400" eaLnBrk="1" hangingPunct="1">
              <a:lnSpc>
                <a:spcPct val="150000"/>
              </a:lnSpc>
              <a:buFont typeface="Wingdings" pitchFamily="2" charset="2"/>
              <a:buNone/>
            </a:pPr>
            <a:endParaRPr lang="pl-PL" sz="2200" smtClean="0"/>
          </a:p>
          <a:p>
            <a:pPr marL="533400" indent="-533400" eaLnBrk="1" hangingPunct="1">
              <a:lnSpc>
                <a:spcPct val="150000"/>
              </a:lnSpc>
              <a:buFont typeface="Wingdings" pitchFamily="2" charset="2"/>
              <a:buNone/>
            </a:pPr>
            <a:r>
              <a:rPr lang="pl-PL" sz="2200" smtClean="0"/>
              <a:t>d)	równoważenie norm czasu pracy w granicach średnio 40 godzin tygodniowo musi zachodzić wyłącznie w okresie rozliczeniowym nieprzekraczającym jednego miesiąca;</a:t>
            </a: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ctrTitle" idx="4294967295"/>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72707" name="Text Box 4"/>
          <p:cNvSpPr txBox="1">
            <a:spLocks noChangeArrowheads="1"/>
          </p:cNvSpPr>
          <p:nvPr/>
        </p:nvSpPr>
        <p:spPr bwMode="auto">
          <a:xfrm>
            <a:off x="755650" y="1341438"/>
            <a:ext cx="7777163" cy="457200"/>
          </a:xfrm>
          <a:prstGeom prst="rect">
            <a:avLst/>
          </a:prstGeom>
          <a:noFill/>
          <a:ln w="9525">
            <a:noFill/>
            <a:miter lim="800000"/>
            <a:headEnd/>
            <a:tailEnd/>
          </a:ln>
        </p:spPr>
        <p:txBody>
          <a:bodyPr>
            <a:spAutoFit/>
          </a:bodyPr>
          <a:lstStyle/>
          <a:p>
            <a:pPr>
              <a:spcBef>
                <a:spcPct val="50000"/>
              </a:spcBef>
            </a:pPr>
            <a:r>
              <a:rPr lang="pl-PL" sz="2400" b="1"/>
              <a:t>Art. 136 K.p. dozór urządzeń</a:t>
            </a:r>
          </a:p>
        </p:txBody>
      </p:sp>
      <p:sp>
        <p:nvSpPr>
          <p:cNvPr id="72708" name="Rectangle 5"/>
          <p:cNvSpPr>
            <a:spLocks noGrp="1" noChangeArrowheads="1"/>
          </p:cNvSpPr>
          <p:nvPr>
            <p:ph type="subTitle" idx="4294967295"/>
          </p:nvPr>
        </p:nvSpPr>
        <p:spPr>
          <a:xfrm>
            <a:off x="755650" y="2133600"/>
            <a:ext cx="8388350" cy="4319588"/>
          </a:xfrm>
          <a:solidFill>
            <a:schemeClr val="bg1"/>
          </a:solidFill>
        </p:spPr>
        <p:txBody>
          <a:bodyPr/>
          <a:lstStyle/>
          <a:p>
            <a:pPr marL="533400" indent="-533400" eaLnBrk="1" hangingPunct="1">
              <a:lnSpc>
                <a:spcPct val="150000"/>
              </a:lnSpc>
              <a:buFont typeface="Wingdings" pitchFamily="2" charset="2"/>
              <a:buNone/>
            </a:pPr>
            <a:r>
              <a:rPr lang="pl-PL" sz="2200" smtClean="0"/>
              <a:t>e)   ten rozkład czasu pracy może być połączony z pracą w niedzielę i święto, jeżeli zachodzą przesłanki określone w art. 15110 K.p., w takim przypadku pracownikowi zatrudnionemu w niedzielę  lub w święto pracodawca   jest obowiązany zapewnić inny dzień wolny od pracy w tygodniu na zasadach przewidzianych w art. 15111  K.p.</a:t>
            </a: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ctrTitle" idx="4294967295"/>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73731" name="Text Box 4"/>
          <p:cNvSpPr txBox="1">
            <a:spLocks noChangeArrowheads="1"/>
          </p:cNvSpPr>
          <p:nvPr/>
        </p:nvSpPr>
        <p:spPr bwMode="auto">
          <a:xfrm>
            <a:off x="755650" y="1341438"/>
            <a:ext cx="7777163" cy="457200"/>
          </a:xfrm>
          <a:prstGeom prst="rect">
            <a:avLst/>
          </a:prstGeom>
          <a:noFill/>
          <a:ln w="9525">
            <a:noFill/>
            <a:miter lim="800000"/>
            <a:headEnd/>
            <a:tailEnd/>
          </a:ln>
        </p:spPr>
        <p:txBody>
          <a:bodyPr>
            <a:spAutoFit/>
          </a:bodyPr>
          <a:lstStyle/>
          <a:p>
            <a:pPr>
              <a:spcBef>
                <a:spcPct val="50000"/>
              </a:spcBef>
            </a:pPr>
            <a:r>
              <a:rPr lang="pl-PL" sz="2400" b="1"/>
              <a:t>Art. 136 K.p. dozór urządzeń</a:t>
            </a:r>
          </a:p>
        </p:txBody>
      </p:sp>
      <p:sp>
        <p:nvSpPr>
          <p:cNvPr id="73732" name="Rectangle 5"/>
          <p:cNvSpPr>
            <a:spLocks noGrp="1" noChangeArrowheads="1"/>
          </p:cNvSpPr>
          <p:nvPr>
            <p:ph type="subTitle" idx="4294967295"/>
          </p:nvPr>
        </p:nvSpPr>
        <p:spPr>
          <a:xfrm>
            <a:off x="755650" y="2133600"/>
            <a:ext cx="8064500" cy="4319588"/>
          </a:xfrm>
          <a:solidFill>
            <a:schemeClr val="bg1"/>
          </a:solidFill>
        </p:spPr>
        <p:txBody>
          <a:bodyPr/>
          <a:lstStyle/>
          <a:p>
            <a:pPr marL="533400" indent="-533400" eaLnBrk="1" hangingPunct="1">
              <a:lnSpc>
                <a:spcPct val="150000"/>
              </a:lnSpc>
              <a:buFont typeface="Wingdings" pitchFamily="2" charset="2"/>
              <a:buNone/>
            </a:pPr>
            <a:r>
              <a:rPr lang="pl-PL" sz="2200" smtClean="0"/>
              <a:t> zakres dopuszczalnej pracy w godzinach nadliczbowych – przekraczający maksymalną normę 16 godzin (nierozstrzygnięty),</a:t>
            </a:r>
          </a:p>
          <a:p>
            <a:pPr marL="533400" indent="-533400" eaLnBrk="1" hangingPunct="1">
              <a:lnSpc>
                <a:spcPct val="150000"/>
              </a:lnSpc>
              <a:buFont typeface="Wingdings" pitchFamily="2" charset="2"/>
              <a:buNone/>
            </a:pPr>
            <a:endParaRPr lang="pl-PL" sz="2200" smtClean="0"/>
          </a:p>
          <a:p>
            <a:pPr marL="533400" indent="-533400" eaLnBrk="1" hangingPunct="1">
              <a:lnSpc>
                <a:spcPct val="150000"/>
              </a:lnSpc>
              <a:buFont typeface="Wingdings" pitchFamily="2" charset="2"/>
              <a:buNone/>
            </a:pPr>
            <a:r>
              <a:rPr lang="pl-PL" sz="2200" smtClean="0"/>
              <a:t> ww. rozkład czasu pracy można stosować tylko do tych prac, które odpowiadają ww. warunkom.</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ctrTitle"/>
          </p:nvPr>
        </p:nvSpPr>
        <p:spPr>
          <a:xfrm>
            <a:off x="500063" y="0"/>
            <a:ext cx="7231062" cy="1428750"/>
          </a:xfrm>
        </p:spPr>
        <p:txBody>
          <a:bodyPr/>
          <a:lstStyle/>
          <a:p>
            <a:pPr eaLnBrk="1" hangingPunct="1"/>
            <a:r>
              <a:rPr lang="pl-PL" sz="4000" smtClean="0">
                <a:solidFill>
                  <a:srgbClr val="000099"/>
                </a:solidFill>
                <a:latin typeface="Times New Roman" pitchFamily="18" charset="0"/>
              </a:rPr>
              <a:t>Czas Pracy</a:t>
            </a:r>
          </a:p>
        </p:txBody>
      </p:sp>
      <p:sp>
        <p:nvSpPr>
          <p:cNvPr id="8195" name="Text Box 4"/>
          <p:cNvSpPr txBox="1">
            <a:spLocks noChangeArrowheads="1"/>
          </p:cNvSpPr>
          <p:nvPr/>
        </p:nvSpPr>
        <p:spPr bwMode="auto">
          <a:xfrm>
            <a:off x="827088" y="1484313"/>
            <a:ext cx="7777162" cy="457200"/>
          </a:xfrm>
          <a:prstGeom prst="rect">
            <a:avLst/>
          </a:prstGeom>
          <a:noFill/>
          <a:ln w="9525">
            <a:noFill/>
            <a:miter lim="800000"/>
            <a:headEnd/>
            <a:tailEnd/>
          </a:ln>
        </p:spPr>
        <p:txBody>
          <a:bodyPr>
            <a:spAutoFit/>
          </a:bodyPr>
          <a:lstStyle/>
          <a:p>
            <a:pPr>
              <a:spcBef>
                <a:spcPct val="50000"/>
              </a:spcBef>
            </a:pPr>
            <a:r>
              <a:rPr lang="pl-PL" sz="2400" b="1"/>
              <a:t>Art.128 K.p. definicje:</a:t>
            </a:r>
          </a:p>
        </p:txBody>
      </p:sp>
      <p:sp>
        <p:nvSpPr>
          <p:cNvPr id="8196" name="Rectangle 5"/>
          <p:cNvSpPr>
            <a:spLocks noGrp="1" noChangeArrowheads="1"/>
          </p:cNvSpPr>
          <p:nvPr>
            <p:ph type="subTitle" idx="1"/>
          </p:nvPr>
        </p:nvSpPr>
        <p:spPr>
          <a:xfrm>
            <a:off x="755650" y="2276475"/>
            <a:ext cx="7848600" cy="4176713"/>
          </a:xfrm>
          <a:solidFill>
            <a:schemeClr val="bg1"/>
          </a:solidFill>
        </p:spPr>
        <p:txBody>
          <a:bodyPr/>
          <a:lstStyle/>
          <a:p>
            <a:pPr marL="533400" indent="-533400" eaLnBrk="1" hangingPunct="1">
              <a:lnSpc>
                <a:spcPct val="150000"/>
              </a:lnSpc>
            </a:pPr>
            <a:r>
              <a:rPr lang="pl-PL" sz="2200" smtClean="0"/>
              <a:t>pracownicy zarządzający </a:t>
            </a:r>
          </a:p>
          <a:p>
            <a:pPr marL="533400" indent="-533400" eaLnBrk="1" hangingPunct="1">
              <a:lnSpc>
                <a:spcPct val="150000"/>
              </a:lnSpc>
              <a:buFontTx/>
              <a:buChar char="•"/>
            </a:pPr>
            <a:r>
              <a:rPr lang="pl-PL" sz="2200" smtClean="0"/>
              <a:t>pracownicy  kierujący jednoosobowo zakładem pracy,</a:t>
            </a:r>
          </a:p>
          <a:p>
            <a:pPr marL="533400" indent="-533400" eaLnBrk="1" hangingPunct="1">
              <a:lnSpc>
                <a:spcPct val="150000"/>
              </a:lnSpc>
              <a:buFontTx/>
              <a:buChar char="•"/>
            </a:pPr>
            <a:r>
              <a:rPr lang="pl-PL" sz="2200" smtClean="0"/>
              <a:t>ich zastępcy,</a:t>
            </a:r>
          </a:p>
          <a:p>
            <a:pPr marL="533400" indent="-533400" eaLnBrk="1" hangingPunct="1">
              <a:lnSpc>
                <a:spcPct val="150000"/>
              </a:lnSpc>
              <a:buFontTx/>
              <a:buChar char="•"/>
            </a:pPr>
            <a:r>
              <a:rPr lang="pl-PL" sz="2200" smtClean="0"/>
              <a:t>pracownicy wchodzący w skład kolegialnego organu zarządzającego,</a:t>
            </a:r>
          </a:p>
          <a:p>
            <a:pPr marL="533400" indent="-533400" eaLnBrk="1" hangingPunct="1">
              <a:lnSpc>
                <a:spcPct val="150000"/>
              </a:lnSpc>
              <a:buFontTx/>
              <a:buChar char="•"/>
            </a:pPr>
            <a:r>
              <a:rPr lang="pl-PL" sz="2200" smtClean="0"/>
              <a:t>główni księgowi,</a:t>
            </a:r>
          </a:p>
          <a:p>
            <a:pPr marL="533400" indent="-533400" eaLnBrk="1" hangingPunct="1">
              <a:lnSpc>
                <a:spcPct val="150000"/>
              </a:lnSpc>
              <a:buFontTx/>
              <a:buChar char="•"/>
            </a:pPr>
            <a:r>
              <a:rPr lang="pl-PL" sz="2200" smtClean="0"/>
              <a:t>osoba zarządzająca prywatnym zakładem pracy </a:t>
            </a:r>
            <a:br>
              <a:rPr lang="pl-PL" sz="2200" smtClean="0"/>
            </a:br>
            <a:r>
              <a:rPr lang="pl-PL" sz="2200" smtClean="0"/>
              <a:t>(z ramienia właściciela),</a:t>
            </a: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ctrTitle" idx="4294967295"/>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76803" name="Text Box 4"/>
          <p:cNvSpPr txBox="1">
            <a:spLocks noChangeArrowheads="1"/>
          </p:cNvSpPr>
          <p:nvPr/>
        </p:nvSpPr>
        <p:spPr bwMode="auto">
          <a:xfrm>
            <a:off x="755650" y="1341438"/>
            <a:ext cx="7777163" cy="457200"/>
          </a:xfrm>
          <a:prstGeom prst="rect">
            <a:avLst/>
          </a:prstGeom>
          <a:noFill/>
          <a:ln w="9525">
            <a:noFill/>
            <a:miter lim="800000"/>
            <a:headEnd/>
            <a:tailEnd/>
          </a:ln>
        </p:spPr>
        <p:txBody>
          <a:bodyPr>
            <a:spAutoFit/>
          </a:bodyPr>
          <a:lstStyle/>
          <a:p>
            <a:pPr>
              <a:spcBef>
                <a:spcPct val="50000"/>
              </a:spcBef>
            </a:pPr>
            <a:r>
              <a:rPr lang="pl-PL" sz="2400" b="1"/>
              <a:t>Art. 137 Kodeksu pracy (pracownicy ochrony)</a:t>
            </a:r>
          </a:p>
        </p:txBody>
      </p:sp>
      <p:sp>
        <p:nvSpPr>
          <p:cNvPr id="76804" name="Rectangle 5"/>
          <p:cNvSpPr>
            <a:spLocks noGrp="1" noChangeArrowheads="1"/>
          </p:cNvSpPr>
          <p:nvPr>
            <p:ph type="subTitle" idx="4294967295"/>
          </p:nvPr>
        </p:nvSpPr>
        <p:spPr>
          <a:xfrm>
            <a:off x="755650" y="2133600"/>
            <a:ext cx="8064500" cy="4319588"/>
          </a:xfrm>
          <a:solidFill>
            <a:schemeClr val="bg1"/>
          </a:solidFill>
        </p:spPr>
        <p:txBody>
          <a:bodyPr/>
          <a:lstStyle/>
          <a:p>
            <a:pPr marL="533400" indent="-533400" eaLnBrk="1" hangingPunct="1">
              <a:lnSpc>
                <a:spcPct val="150000"/>
              </a:lnSpc>
              <a:buFont typeface="Wingdings" pitchFamily="2" charset="2"/>
              <a:buNone/>
            </a:pPr>
            <a:r>
              <a:rPr lang="pl-PL" sz="2200" smtClean="0"/>
              <a:t> ww. system dotyczy:</a:t>
            </a:r>
          </a:p>
          <a:p>
            <a:pPr marL="533400" indent="-533400" eaLnBrk="1" hangingPunct="1">
              <a:lnSpc>
                <a:spcPct val="150000"/>
              </a:lnSpc>
              <a:buFont typeface="Wingdings" pitchFamily="2" charset="2"/>
              <a:buNone/>
            </a:pPr>
            <a:r>
              <a:rPr lang="pl-PL" sz="2200" smtClean="0"/>
              <a:t>-	pracowników zatrudnionych przy pilnowaniu mienia;</a:t>
            </a:r>
          </a:p>
          <a:p>
            <a:pPr marL="533400" indent="-533400" eaLnBrk="1" hangingPunct="1">
              <a:lnSpc>
                <a:spcPct val="150000"/>
              </a:lnSpc>
              <a:buFont typeface="Wingdings" pitchFamily="2" charset="2"/>
              <a:buNone/>
            </a:pPr>
            <a:r>
              <a:rPr lang="pl-PL" sz="2200" smtClean="0"/>
              <a:t>-	pracowników zatrudnionych do ochrony osób;</a:t>
            </a:r>
          </a:p>
          <a:p>
            <a:pPr marL="533400" indent="-533400" eaLnBrk="1" hangingPunct="1">
              <a:lnSpc>
                <a:spcPct val="150000"/>
              </a:lnSpc>
              <a:buFont typeface="Wingdings" pitchFamily="2" charset="2"/>
              <a:buNone/>
            </a:pPr>
            <a:r>
              <a:rPr lang="pl-PL" sz="2200" smtClean="0"/>
              <a:t>-	pracowników zakładowych straży pożarnych;</a:t>
            </a:r>
          </a:p>
          <a:p>
            <a:pPr marL="533400" indent="-533400" eaLnBrk="1" hangingPunct="1">
              <a:lnSpc>
                <a:spcPct val="150000"/>
              </a:lnSpc>
              <a:buFont typeface="Wingdings" pitchFamily="2" charset="2"/>
              <a:buNone/>
            </a:pPr>
            <a:r>
              <a:rPr lang="pl-PL" sz="2200" smtClean="0"/>
              <a:t>-	pracowników zakładowych służb ratowniczych; przewiduje przedłużenie normy dobowej czasu pracy do 24 godzin;</a:t>
            </a: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ctrTitle" idx="4294967295"/>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77827" name="Text Box 4"/>
          <p:cNvSpPr txBox="1">
            <a:spLocks noChangeArrowheads="1"/>
          </p:cNvSpPr>
          <p:nvPr/>
        </p:nvSpPr>
        <p:spPr bwMode="auto">
          <a:xfrm>
            <a:off x="755650" y="1341438"/>
            <a:ext cx="7777163" cy="457200"/>
          </a:xfrm>
          <a:prstGeom prst="rect">
            <a:avLst/>
          </a:prstGeom>
          <a:noFill/>
          <a:ln w="9525">
            <a:noFill/>
            <a:miter lim="800000"/>
            <a:headEnd/>
            <a:tailEnd/>
          </a:ln>
        </p:spPr>
        <p:txBody>
          <a:bodyPr>
            <a:spAutoFit/>
          </a:bodyPr>
          <a:lstStyle/>
          <a:p>
            <a:pPr>
              <a:spcBef>
                <a:spcPct val="50000"/>
              </a:spcBef>
            </a:pPr>
            <a:r>
              <a:rPr lang="pl-PL" sz="2400" b="1"/>
              <a:t>Art. 137 Kodeksu pracy (pracownicy ochrony)</a:t>
            </a:r>
          </a:p>
        </p:txBody>
      </p:sp>
      <p:sp>
        <p:nvSpPr>
          <p:cNvPr id="77828" name="Rectangle 5"/>
          <p:cNvSpPr>
            <a:spLocks noGrp="1" noChangeArrowheads="1"/>
          </p:cNvSpPr>
          <p:nvPr>
            <p:ph type="subTitle" idx="4294967295"/>
          </p:nvPr>
        </p:nvSpPr>
        <p:spPr>
          <a:xfrm>
            <a:off x="755650" y="2133600"/>
            <a:ext cx="8064500" cy="4319588"/>
          </a:xfrm>
          <a:solidFill>
            <a:schemeClr val="bg1"/>
          </a:solidFill>
        </p:spPr>
        <p:txBody>
          <a:bodyPr/>
          <a:lstStyle/>
          <a:p>
            <a:pPr marL="533400" indent="-533400" eaLnBrk="1" hangingPunct="1">
              <a:lnSpc>
                <a:spcPct val="150000"/>
              </a:lnSpc>
              <a:buFont typeface="Wingdings" pitchFamily="2" charset="2"/>
              <a:buNone/>
            </a:pPr>
            <a:r>
              <a:rPr lang="pl-PL" sz="2200" smtClean="0"/>
              <a:t> ww. system rozkładu czasu pracy może być wprowadzany:</a:t>
            </a:r>
          </a:p>
          <a:p>
            <a:pPr marL="533400" indent="-533400" eaLnBrk="1" hangingPunct="1">
              <a:lnSpc>
                <a:spcPct val="150000"/>
              </a:lnSpc>
              <a:buFont typeface="Wingdings" pitchFamily="2" charset="2"/>
              <a:buNone/>
            </a:pPr>
            <a:r>
              <a:rPr lang="pl-PL" sz="2200" smtClean="0"/>
              <a:t>-	układem zbiorowym pracy;</a:t>
            </a:r>
          </a:p>
          <a:p>
            <a:pPr marL="533400" indent="-533400" eaLnBrk="1" hangingPunct="1">
              <a:lnSpc>
                <a:spcPct val="150000"/>
              </a:lnSpc>
              <a:buFont typeface="Wingdings" pitchFamily="2" charset="2"/>
              <a:buNone/>
            </a:pPr>
            <a:r>
              <a:rPr lang="pl-PL" sz="2200" smtClean="0"/>
              <a:t>-	regulaminem pracy;</a:t>
            </a:r>
          </a:p>
          <a:p>
            <a:pPr marL="533400" indent="-533400" eaLnBrk="1" hangingPunct="1">
              <a:lnSpc>
                <a:spcPct val="150000"/>
              </a:lnSpc>
              <a:buFont typeface="Wingdings" pitchFamily="2" charset="2"/>
              <a:buNone/>
            </a:pPr>
            <a:r>
              <a:rPr lang="pl-PL" sz="2200" smtClean="0"/>
              <a:t>-	obwieszczeniem pracodawcy;</a:t>
            </a: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ctrTitle" idx="4294967295"/>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78851" name="Text Box 4"/>
          <p:cNvSpPr txBox="1">
            <a:spLocks noChangeArrowheads="1"/>
          </p:cNvSpPr>
          <p:nvPr/>
        </p:nvSpPr>
        <p:spPr bwMode="auto">
          <a:xfrm>
            <a:off x="755650" y="1341438"/>
            <a:ext cx="7777163" cy="457200"/>
          </a:xfrm>
          <a:prstGeom prst="rect">
            <a:avLst/>
          </a:prstGeom>
          <a:noFill/>
          <a:ln w="9525">
            <a:noFill/>
            <a:miter lim="800000"/>
            <a:headEnd/>
            <a:tailEnd/>
          </a:ln>
        </p:spPr>
        <p:txBody>
          <a:bodyPr>
            <a:spAutoFit/>
          </a:bodyPr>
          <a:lstStyle/>
          <a:p>
            <a:pPr>
              <a:spcBef>
                <a:spcPct val="50000"/>
              </a:spcBef>
            </a:pPr>
            <a:r>
              <a:rPr lang="pl-PL" sz="2400" b="1"/>
              <a:t>Art. 137 Kodeksu pracy (pracownicy ochrony)</a:t>
            </a:r>
          </a:p>
        </p:txBody>
      </p:sp>
      <p:sp>
        <p:nvSpPr>
          <p:cNvPr id="78852" name="Rectangle 5"/>
          <p:cNvSpPr>
            <a:spLocks noGrp="1" noChangeArrowheads="1"/>
          </p:cNvSpPr>
          <p:nvPr>
            <p:ph type="subTitle" idx="4294967295"/>
          </p:nvPr>
        </p:nvSpPr>
        <p:spPr>
          <a:xfrm>
            <a:off x="755650" y="2133600"/>
            <a:ext cx="8064500" cy="4319588"/>
          </a:xfrm>
          <a:solidFill>
            <a:schemeClr val="bg1"/>
          </a:solidFill>
        </p:spPr>
        <p:txBody>
          <a:bodyPr/>
          <a:lstStyle/>
          <a:p>
            <a:pPr marL="533400" indent="-533400" eaLnBrk="1" hangingPunct="1">
              <a:lnSpc>
                <a:spcPct val="150000"/>
              </a:lnSpc>
              <a:buFont typeface="Wingdings" pitchFamily="2" charset="2"/>
              <a:buNone/>
            </a:pPr>
            <a:r>
              <a:rPr lang="pl-PL" sz="2200" smtClean="0"/>
              <a:t>prawo  pracownika  do  odpoczynku  łączy  się  </a:t>
            </a:r>
            <a:br>
              <a:rPr lang="pl-PL" sz="2200" smtClean="0"/>
            </a:br>
            <a:r>
              <a:rPr lang="pl-PL" sz="2200" smtClean="0"/>
              <a:t>z  odpoczynkiem równoważnym (po każdej dniówce roboczej pracownik otrzyma co najmniej tyle czasu wolnego od pracy ile przepracował – jest to odpoczynek niezależny od odpoczynku tygodniowego).</a:t>
            </a: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ctrTitle" idx="4294967295"/>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79875" name="Text Box 4"/>
          <p:cNvSpPr txBox="1">
            <a:spLocks noChangeArrowheads="1"/>
          </p:cNvSpPr>
          <p:nvPr/>
        </p:nvSpPr>
        <p:spPr bwMode="auto">
          <a:xfrm>
            <a:off x="755650" y="1341438"/>
            <a:ext cx="7777163" cy="457200"/>
          </a:xfrm>
          <a:prstGeom prst="rect">
            <a:avLst/>
          </a:prstGeom>
          <a:noFill/>
          <a:ln w="9525">
            <a:noFill/>
            <a:miter lim="800000"/>
            <a:headEnd/>
            <a:tailEnd/>
          </a:ln>
        </p:spPr>
        <p:txBody>
          <a:bodyPr>
            <a:spAutoFit/>
          </a:bodyPr>
          <a:lstStyle/>
          <a:p>
            <a:pPr>
              <a:spcBef>
                <a:spcPct val="50000"/>
              </a:spcBef>
            </a:pPr>
            <a:r>
              <a:rPr lang="pl-PL" sz="2400" b="1"/>
              <a:t>Art. 138 Kodeksu pracy (ruch ciągły)</a:t>
            </a:r>
          </a:p>
        </p:txBody>
      </p:sp>
      <p:sp>
        <p:nvSpPr>
          <p:cNvPr id="79876" name="Rectangle 5"/>
          <p:cNvSpPr>
            <a:spLocks noGrp="1" noChangeArrowheads="1"/>
          </p:cNvSpPr>
          <p:nvPr>
            <p:ph type="subTitle" idx="4294967295"/>
          </p:nvPr>
        </p:nvSpPr>
        <p:spPr>
          <a:xfrm>
            <a:off x="755650" y="2133600"/>
            <a:ext cx="8064500" cy="4319588"/>
          </a:xfrm>
          <a:solidFill>
            <a:schemeClr val="bg1"/>
          </a:solidFill>
        </p:spPr>
        <p:txBody>
          <a:bodyPr/>
          <a:lstStyle/>
          <a:p>
            <a:pPr marL="533400" indent="-533400" eaLnBrk="1" hangingPunct="1">
              <a:lnSpc>
                <a:spcPct val="150000"/>
              </a:lnSpc>
              <a:buFont typeface="Wingdings" pitchFamily="2" charset="2"/>
              <a:buNone/>
            </a:pPr>
            <a:r>
              <a:rPr lang="pl-PL" sz="2200" smtClean="0"/>
              <a:t>technologia produkcji przesądza o tym, jaka praca może być uznana za pracę w ruchu ciągłym;</a:t>
            </a:r>
          </a:p>
          <a:p>
            <a:pPr marL="533400" indent="-533400" eaLnBrk="1" hangingPunct="1">
              <a:lnSpc>
                <a:spcPct val="150000"/>
              </a:lnSpc>
              <a:buFont typeface="Wingdings" pitchFamily="2" charset="2"/>
              <a:buNone/>
            </a:pPr>
            <a:r>
              <a:rPr lang="pl-PL" sz="2200" smtClean="0"/>
              <a:t>ww. system nie musi dotyczyć całego zakładu pracy, lecz także jego części, czy też wymienionych stanowisk, albo stanowiska pracy;</a:t>
            </a:r>
          </a:p>
          <a:p>
            <a:pPr marL="533400" indent="-533400" eaLnBrk="1" hangingPunct="1">
              <a:lnSpc>
                <a:spcPct val="150000"/>
              </a:lnSpc>
              <a:buFont typeface="Wingdings" pitchFamily="2" charset="2"/>
              <a:buNone/>
            </a:pPr>
            <a:r>
              <a:rPr lang="pl-PL" sz="2200" smtClean="0"/>
              <a:t>pojęcie „jednego dnia w niektórych tygodniach” nie jest sprecyzowane ostro – przedłużenie do 12 godzin w danym okresie rozliczeniowym może nastąpić jedynie 3 razy;</a:t>
            </a: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ctrTitle" idx="4294967295"/>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80899" name="Text Box 4"/>
          <p:cNvSpPr txBox="1">
            <a:spLocks noChangeArrowheads="1"/>
          </p:cNvSpPr>
          <p:nvPr/>
        </p:nvSpPr>
        <p:spPr bwMode="auto">
          <a:xfrm>
            <a:off x="755650" y="1341438"/>
            <a:ext cx="7777163" cy="457200"/>
          </a:xfrm>
          <a:prstGeom prst="rect">
            <a:avLst/>
          </a:prstGeom>
          <a:noFill/>
          <a:ln w="9525">
            <a:noFill/>
            <a:miter lim="800000"/>
            <a:headEnd/>
            <a:tailEnd/>
          </a:ln>
        </p:spPr>
        <p:txBody>
          <a:bodyPr>
            <a:spAutoFit/>
          </a:bodyPr>
          <a:lstStyle/>
          <a:p>
            <a:pPr>
              <a:spcBef>
                <a:spcPct val="50000"/>
              </a:spcBef>
            </a:pPr>
            <a:r>
              <a:rPr lang="pl-PL" sz="2400" b="1"/>
              <a:t>Art. 138 Kodeksu pracy (ruch ciągły)</a:t>
            </a:r>
          </a:p>
        </p:txBody>
      </p:sp>
      <p:sp>
        <p:nvSpPr>
          <p:cNvPr id="80900" name="Rectangle 5"/>
          <p:cNvSpPr>
            <a:spLocks noGrp="1" noChangeArrowheads="1"/>
          </p:cNvSpPr>
          <p:nvPr>
            <p:ph type="subTitle" idx="4294967295"/>
          </p:nvPr>
        </p:nvSpPr>
        <p:spPr>
          <a:xfrm>
            <a:off x="755650" y="2133600"/>
            <a:ext cx="8064500" cy="4319588"/>
          </a:xfrm>
          <a:solidFill>
            <a:schemeClr val="bg1"/>
          </a:solidFill>
        </p:spPr>
        <p:txBody>
          <a:bodyPr/>
          <a:lstStyle/>
          <a:p>
            <a:pPr marL="533400" indent="-533400" eaLnBrk="1" hangingPunct="1">
              <a:lnSpc>
                <a:spcPct val="150000"/>
              </a:lnSpc>
              <a:buFont typeface="Wingdings" pitchFamily="2" charset="2"/>
              <a:buNone/>
            </a:pPr>
            <a:r>
              <a:rPr lang="pl-PL" sz="2200" smtClean="0"/>
              <a:t>zasady wynikające z art.138 Kodeksu pracy stosuje się odpowiednio, jeżeli praca nie może być wstrzymana ze względów na konieczność ciągłego zaspokojenia potrzeb ludności (ale uwaga: np. działalność kulturalna, oświatowa, turystyczna nie spełnia ww. kryteriów);</a:t>
            </a: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ctrTitle" idx="4294967295"/>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81923" name="Text Box 4"/>
          <p:cNvSpPr txBox="1">
            <a:spLocks noChangeArrowheads="1"/>
          </p:cNvSpPr>
          <p:nvPr/>
        </p:nvSpPr>
        <p:spPr bwMode="auto">
          <a:xfrm>
            <a:off x="755650" y="1341438"/>
            <a:ext cx="7777163" cy="457200"/>
          </a:xfrm>
          <a:prstGeom prst="rect">
            <a:avLst/>
          </a:prstGeom>
          <a:noFill/>
          <a:ln w="9525">
            <a:noFill/>
            <a:miter lim="800000"/>
            <a:headEnd/>
            <a:tailEnd/>
          </a:ln>
        </p:spPr>
        <p:txBody>
          <a:bodyPr>
            <a:spAutoFit/>
          </a:bodyPr>
          <a:lstStyle/>
          <a:p>
            <a:pPr>
              <a:spcBef>
                <a:spcPct val="50000"/>
              </a:spcBef>
            </a:pPr>
            <a:r>
              <a:rPr lang="pl-PL" sz="2400" b="1"/>
              <a:t>Art. 138 Kodeksu pracy (ruch ciągły)</a:t>
            </a:r>
          </a:p>
        </p:txBody>
      </p:sp>
      <p:sp>
        <p:nvSpPr>
          <p:cNvPr id="81924" name="Rectangle 5"/>
          <p:cNvSpPr>
            <a:spLocks noGrp="1" noChangeArrowheads="1"/>
          </p:cNvSpPr>
          <p:nvPr>
            <p:ph type="subTitle" idx="4294967295"/>
          </p:nvPr>
        </p:nvSpPr>
        <p:spPr>
          <a:xfrm>
            <a:off x="755650" y="2133600"/>
            <a:ext cx="8064500" cy="4319588"/>
          </a:xfrm>
          <a:solidFill>
            <a:schemeClr val="bg1"/>
          </a:solidFill>
        </p:spPr>
        <p:txBody>
          <a:bodyPr/>
          <a:lstStyle/>
          <a:p>
            <a:pPr marL="533400" indent="-533400" eaLnBrk="1" hangingPunct="1">
              <a:lnSpc>
                <a:spcPct val="150000"/>
              </a:lnSpc>
              <a:buFont typeface="Wingdings" pitchFamily="2" charset="2"/>
              <a:buNone/>
            </a:pPr>
            <a:r>
              <a:rPr lang="pl-PL" sz="2200" smtClean="0"/>
              <a:t> wydłużona norma średniotygodniowa rekompensowana jest od razu 100% dodatkiem za pracę w godzinach nadliczbowych (ale nie stanowią one pracy w godzinach nadliczbowych);</a:t>
            </a:r>
          </a:p>
          <a:p>
            <a:pPr marL="533400" indent="-533400" eaLnBrk="1" hangingPunct="1">
              <a:lnSpc>
                <a:spcPct val="150000"/>
              </a:lnSpc>
              <a:buFont typeface="Wingdings" pitchFamily="2" charset="2"/>
              <a:buNone/>
            </a:pPr>
            <a:endParaRPr lang="pl-PL" sz="2200" smtClean="0"/>
          </a:p>
          <a:p>
            <a:pPr marL="533400" indent="-533400" eaLnBrk="1" hangingPunct="1">
              <a:lnSpc>
                <a:spcPct val="150000"/>
              </a:lnSpc>
              <a:buFont typeface="Wingdings" pitchFamily="2" charset="2"/>
              <a:buNone/>
            </a:pPr>
            <a:r>
              <a:rPr lang="pl-PL" sz="2200" smtClean="0"/>
              <a:t> odmienne zasady obliczania normatywnego czasu pracy  </a:t>
            </a: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ctrTitle" idx="4294967295"/>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82947" name="Text Box 4"/>
          <p:cNvSpPr txBox="1">
            <a:spLocks noChangeArrowheads="1"/>
          </p:cNvSpPr>
          <p:nvPr/>
        </p:nvSpPr>
        <p:spPr bwMode="auto">
          <a:xfrm>
            <a:off x="755650" y="1341438"/>
            <a:ext cx="7777163" cy="457200"/>
          </a:xfrm>
          <a:prstGeom prst="rect">
            <a:avLst/>
          </a:prstGeom>
          <a:noFill/>
          <a:ln w="9525">
            <a:noFill/>
            <a:miter lim="800000"/>
            <a:headEnd/>
            <a:tailEnd/>
          </a:ln>
        </p:spPr>
        <p:txBody>
          <a:bodyPr>
            <a:spAutoFit/>
          </a:bodyPr>
          <a:lstStyle/>
          <a:p>
            <a:pPr>
              <a:spcBef>
                <a:spcPct val="50000"/>
              </a:spcBef>
            </a:pPr>
            <a:r>
              <a:rPr lang="pl-PL" sz="2400" b="1"/>
              <a:t> Art. 139 Kodeksu pracy ( przerywany czas pracy).</a:t>
            </a:r>
          </a:p>
        </p:txBody>
      </p:sp>
      <p:sp>
        <p:nvSpPr>
          <p:cNvPr id="82948" name="Rectangle 5"/>
          <p:cNvSpPr>
            <a:spLocks noGrp="1" noChangeArrowheads="1"/>
          </p:cNvSpPr>
          <p:nvPr>
            <p:ph type="subTitle" idx="4294967295"/>
          </p:nvPr>
        </p:nvSpPr>
        <p:spPr>
          <a:xfrm>
            <a:off x="755650" y="2133600"/>
            <a:ext cx="8064500" cy="4319588"/>
          </a:xfrm>
          <a:solidFill>
            <a:schemeClr val="bg1"/>
          </a:solidFill>
        </p:spPr>
        <p:txBody>
          <a:bodyPr/>
          <a:lstStyle/>
          <a:p>
            <a:pPr marL="533400" indent="-533400" eaLnBrk="1" hangingPunct="1">
              <a:lnSpc>
                <a:spcPct val="150000"/>
              </a:lnSpc>
              <a:buFont typeface="Wingdings" pitchFamily="2" charset="2"/>
              <a:buNone/>
            </a:pPr>
            <a:r>
              <a:rPr lang="pl-PL" sz="2200" smtClean="0"/>
              <a:t>przerywany czas pracy może być zastosowany wyłącznie </a:t>
            </a:r>
            <a:br>
              <a:rPr lang="pl-PL" sz="2200" smtClean="0"/>
            </a:br>
            <a:r>
              <a:rPr lang="pl-PL" sz="2200" smtClean="0"/>
              <a:t>w podstawowym systemie czasu pracy, wyłączono stosowanie w systemach czasu pracy, o których mowa </a:t>
            </a:r>
            <a:br>
              <a:rPr lang="pl-PL" sz="2200" smtClean="0"/>
            </a:br>
            <a:r>
              <a:rPr lang="pl-PL" sz="2200" smtClean="0"/>
              <a:t>w art.135 – 138 oraz 143 i 144 K.p.,</a:t>
            </a:r>
          </a:p>
          <a:p>
            <a:pPr marL="533400" indent="-533400" eaLnBrk="1" hangingPunct="1">
              <a:lnSpc>
                <a:spcPct val="150000"/>
              </a:lnSpc>
              <a:buFont typeface="Wingdings" pitchFamily="2" charset="2"/>
              <a:buNone/>
            </a:pPr>
            <a:endParaRPr lang="pl-PL" sz="2200" smtClean="0"/>
          </a:p>
          <a:p>
            <a:pPr marL="533400" indent="-533400" eaLnBrk="1" hangingPunct="1">
              <a:lnSpc>
                <a:spcPct val="150000"/>
              </a:lnSpc>
              <a:buFont typeface="Wingdings" pitchFamily="2" charset="2"/>
              <a:buNone/>
            </a:pPr>
            <a:r>
              <a:rPr lang="pl-PL" sz="2200" smtClean="0"/>
              <a:t>szczegółowe warunki są następujące:</a:t>
            </a:r>
          </a:p>
          <a:p>
            <a:pPr marL="533400" indent="-533400" eaLnBrk="1" hangingPunct="1">
              <a:lnSpc>
                <a:spcPct val="150000"/>
              </a:lnSpc>
              <a:buFontTx/>
              <a:buChar char="•"/>
            </a:pPr>
            <a:r>
              <a:rPr lang="pl-PL" sz="2200" smtClean="0"/>
              <a:t>określony celowościowo rodzaj pracy lub jej organizacja </a:t>
            </a:r>
          </a:p>
          <a:p>
            <a:pPr marL="533400" indent="-533400" eaLnBrk="1" hangingPunct="1">
              <a:lnSpc>
                <a:spcPct val="150000"/>
              </a:lnSpc>
              <a:buFontTx/>
              <a:buChar char="•"/>
            </a:pPr>
            <a:r>
              <a:rPr lang="pl-PL" sz="2200" smtClean="0"/>
              <a:t>wymagające dzielenia czasu pracy na części;</a:t>
            </a: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ctrTitle" idx="4294967295"/>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83971" name="Text Box 4"/>
          <p:cNvSpPr txBox="1">
            <a:spLocks noChangeArrowheads="1"/>
          </p:cNvSpPr>
          <p:nvPr/>
        </p:nvSpPr>
        <p:spPr bwMode="auto">
          <a:xfrm>
            <a:off x="755650" y="1341438"/>
            <a:ext cx="7777163" cy="457200"/>
          </a:xfrm>
          <a:prstGeom prst="rect">
            <a:avLst/>
          </a:prstGeom>
          <a:noFill/>
          <a:ln w="9525">
            <a:noFill/>
            <a:miter lim="800000"/>
            <a:headEnd/>
            <a:tailEnd/>
          </a:ln>
        </p:spPr>
        <p:txBody>
          <a:bodyPr>
            <a:spAutoFit/>
          </a:bodyPr>
          <a:lstStyle/>
          <a:p>
            <a:pPr>
              <a:spcBef>
                <a:spcPct val="50000"/>
              </a:spcBef>
            </a:pPr>
            <a:r>
              <a:rPr lang="pl-PL" sz="2400" b="1"/>
              <a:t> Art. 139 Kodeksu pracy ( przerywany czas pracy).</a:t>
            </a:r>
          </a:p>
        </p:txBody>
      </p:sp>
      <p:sp>
        <p:nvSpPr>
          <p:cNvPr id="83972" name="Rectangle 5"/>
          <p:cNvSpPr>
            <a:spLocks noGrp="1" noChangeArrowheads="1"/>
          </p:cNvSpPr>
          <p:nvPr>
            <p:ph type="subTitle" idx="4294967295"/>
          </p:nvPr>
        </p:nvSpPr>
        <p:spPr>
          <a:xfrm>
            <a:off x="755650" y="2133600"/>
            <a:ext cx="8064500" cy="4319588"/>
          </a:xfrm>
          <a:solidFill>
            <a:schemeClr val="bg1"/>
          </a:solidFill>
        </p:spPr>
        <p:txBody>
          <a:bodyPr/>
          <a:lstStyle/>
          <a:p>
            <a:pPr marL="533400" indent="-533400" eaLnBrk="1" hangingPunct="1">
              <a:lnSpc>
                <a:spcPct val="150000"/>
              </a:lnSpc>
              <a:buFontTx/>
              <a:buChar char="•"/>
            </a:pPr>
            <a:r>
              <a:rPr lang="pl-PL" sz="2200" smtClean="0"/>
              <a:t> zastosowanie tylko jednej przerwy w ciągu doby roboczej w rozmiarze  max. 5 godzin;</a:t>
            </a:r>
          </a:p>
          <a:p>
            <a:pPr marL="533400" indent="-533400" eaLnBrk="1" hangingPunct="1">
              <a:lnSpc>
                <a:spcPct val="150000"/>
              </a:lnSpc>
              <a:buFontTx/>
              <a:buChar char="•"/>
            </a:pPr>
            <a:r>
              <a:rPr lang="pl-PL" sz="2200" smtClean="0"/>
              <a:t>zapewnienie pracownikowi wynagrodzenia za czas przerwy, w wysokości połowy  wynagrodzenia należnego za czas przestoju (art.81 K.p.);</a:t>
            </a:r>
          </a:p>
          <a:p>
            <a:pPr marL="533400" indent="-533400" eaLnBrk="1" hangingPunct="1">
              <a:lnSpc>
                <a:spcPct val="150000"/>
              </a:lnSpc>
              <a:buFontTx/>
              <a:buChar char="•"/>
            </a:pPr>
            <a:r>
              <a:rPr lang="pl-PL" sz="2200" smtClean="0"/>
              <a:t>wprowadzenie przerywanego czasu pracy w układzie zbiorowym pracy,</a:t>
            </a:r>
          </a:p>
          <a:p>
            <a:pPr marL="533400" indent="-533400" eaLnBrk="1" hangingPunct="1">
              <a:lnSpc>
                <a:spcPct val="150000"/>
              </a:lnSpc>
              <a:buFontTx/>
              <a:buNone/>
            </a:pPr>
            <a:endParaRPr lang="pl-PL" sz="2200" smtClean="0"/>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ctrTitle" idx="4294967295"/>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84995" name="Text Box 4"/>
          <p:cNvSpPr txBox="1">
            <a:spLocks noChangeArrowheads="1"/>
          </p:cNvSpPr>
          <p:nvPr/>
        </p:nvSpPr>
        <p:spPr bwMode="auto">
          <a:xfrm>
            <a:off x="755650" y="1341438"/>
            <a:ext cx="7777163" cy="457200"/>
          </a:xfrm>
          <a:prstGeom prst="rect">
            <a:avLst/>
          </a:prstGeom>
          <a:noFill/>
          <a:ln w="9525">
            <a:noFill/>
            <a:miter lim="800000"/>
            <a:headEnd/>
            <a:tailEnd/>
          </a:ln>
        </p:spPr>
        <p:txBody>
          <a:bodyPr>
            <a:spAutoFit/>
          </a:bodyPr>
          <a:lstStyle/>
          <a:p>
            <a:pPr>
              <a:spcBef>
                <a:spcPct val="50000"/>
              </a:spcBef>
            </a:pPr>
            <a:r>
              <a:rPr lang="pl-PL" sz="2400" b="1"/>
              <a:t> Art. 139 Kodeksu pracy ( przerywany czas pracy).</a:t>
            </a:r>
          </a:p>
        </p:txBody>
      </p:sp>
      <p:sp>
        <p:nvSpPr>
          <p:cNvPr id="84996" name="Rectangle 5"/>
          <p:cNvSpPr>
            <a:spLocks noGrp="1" noChangeArrowheads="1"/>
          </p:cNvSpPr>
          <p:nvPr>
            <p:ph type="subTitle" idx="4294967295"/>
          </p:nvPr>
        </p:nvSpPr>
        <p:spPr>
          <a:xfrm>
            <a:off x="755650" y="2133600"/>
            <a:ext cx="8064500" cy="4319588"/>
          </a:xfrm>
          <a:solidFill>
            <a:schemeClr val="bg1"/>
          </a:solidFill>
        </p:spPr>
        <p:txBody>
          <a:bodyPr/>
          <a:lstStyle/>
          <a:p>
            <a:pPr marL="533400" indent="-533400" eaLnBrk="1" hangingPunct="1">
              <a:lnSpc>
                <a:spcPct val="150000"/>
              </a:lnSpc>
              <a:buFontTx/>
              <a:buChar char="•"/>
            </a:pPr>
            <a:r>
              <a:rPr lang="pl-PL" sz="2200" smtClean="0"/>
              <a:t> wprowadzenie czasu pracy na podstawie umowy o pracę u pracodawcy będącego osobą fizyczną, prowadzącego działalność w zakresie rolnictwa i hodowli, u którego nie działa zakładowa organizacja związkowa.</a:t>
            </a: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ctrTitle" idx="4294967295"/>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86019" name="Text Box 4"/>
          <p:cNvSpPr txBox="1">
            <a:spLocks noChangeArrowheads="1"/>
          </p:cNvSpPr>
          <p:nvPr/>
        </p:nvSpPr>
        <p:spPr bwMode="auto">
          <a:xfrm>
            <a:off x="755650" y="1341438"/>
            <a:ext cx="7777163" cy="457200"/>
          </a:xfrm>
          <a:prstGeom prst="rect">
            <a:avLst/>
          </a:prstGeom>
          <a:noFill/>
          <a:ln w="9525">
            <a:noFill/>
            <a:miter lim="800000"/>
            <a:headEnd/>
            <a:tailEnd/>
          </a:ln>
        </p:spPr>
        <p:txBody>
          <a:bodyPr>
            <a:spAutoFit/>
          </a:bodyPr>
          <a:lstStyle/>
          <a:p>
            <a:pPr>
              <a:spcBef>
                <a:spcPct val="50000"/>
              </a:spcBef>
            </a:pPr>
            <a:r>
              <a:rPr lang="pl-PL" sz="2400" b="1"/>
              <a:t>Art. 140 Kodeksu pracy ( zadaniowy czas pracy).</a:t>
            </a:r>
          </a:p>
        </p:txBody>
      </p:sp>
      <p:sp>
        <p:nvSpPr>
          <p:cNvPr id="86020" name="Rectangle 5"/>
          <p:cNvSpPr>
            <a:spLocks noGrp="1" noChangeArrowheads="1"/>
          </p:cNvSpPr>
          <p:nvPr>
            <p:ph type="subTitle" idx="4294967295"/>
          </p:nvPr>
        </p:nvSpPr>
        <p:spPr>
          <a:xfrm>
            <a:off x="755650" y="2133600"/>
            <a:ext cx="8064500" cy="4319588"/>
          </a:xfrm>
          <a:solidFill>
            <a:schemeClr val="bg1"/>
          </a:solidFill>
        </p:spPr>
        <p:txBody>
          <a:bodyPr/>
          <a:lstStyle/>
          <a:p>
            <a:pPr marL="533400" indent="-533400" eaLnBrk="1" hangingPunct="1">
              <a:lnSpc>
                <a:spcPct val="150000"/>
              </a:lnSpc>
              <a:buFont typeface="Wingdings" pitchFamily="2" charset="2"/>
              <a:buNone/>
            </a:pPr>
            <a:r>
              <a:rPr lang="pl-PL" sz="2200" smtClean="0"/>
              <a:t> porozumienie – aneks do umowy o pracę;</a:t>
            </a:r>
          </a:p>
          <a:p>
            <a:pPr marL="533400" indent="-533400" eaLnBrk="1" hangingPunct="1">
              <a:lnSpc>
                <a:spcPct val="150000"/>
              </a:lnSpc>
              <a:buFont typeface="Wingdings" pitchFamily="2" charset="2"/>
              <a:buNone/>
            </a:pPr>
            <a:r>
              <a:rPr lang="pl-PL" sz="2200" smtClean="0"/>
              <a:t> niedopuszczalne jest stosowanie tego przepisu do pracowników wykonujących pracę w zakładzie pracy lub </a:t>
            </a:r>
            <a:br>
              <a:rPr lang="pl-PL" sz="2200" smtClean="0"/>
            </a:br>
            <a:r>
              <a:rPr lang="pl-PL" sz="2200" smtClean="0"/>
              <a:t>w innym stałym, bądź długotrwałym miejscu wykonywania pracy w sytuacji, gdy ich proces pracy musi być nadzorowany;</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ctrTitle"/>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9219" name="Text Box 4"/>
          <p:cNvSpPr txBox="1">
            <a:spLocks noChangeArrowheads="1"/>
          </p:cNvSpPr>
          <p:nvPr/>
        </p:nvSpPr>
        <p:spPr bwMode="auto">
          <a:xfrm>
            <a:off x="827088" y="1484313"/>
            <a:ext cx="7777162" cy="457200"/>
          </a:xfrm>
          <a:prstGeom prst="rect">
            <a:avLst/>
          </a:prstGeom>
          <a:noFill/>
          <a:ln w="9525">
            <a:noFill/>
            <a:miter lim="800000"/>
            <a:headEnd/>
            <a:tailEnd/>
          </a:ln>
        </p:spPr>
        <p:txBody>
          <a:bodyPr>
            <a:spAutoFit/>
          </a:bodyPr>
          <a:lstStyle/>
          <a:p>
            <a:pPr>
              <a:spcBef>
                <a:spcPct val="50000"/>
              </a:spcBef>
            </a:pPr>
            <a:r>
              <a:rPr lang="pl-PL" sz="2400" b="1"/>
              <a:t>Art.128 K.p. definicje:</a:t>
            </a:r>
          </a:p>
        </p:txBody>
      </p:sp>
      <p:sp>
        <p:nvSpPr>
          <p:cNvPr id="9220" name="Rectangle 5"/>
          <p:cNvSpPr>
            <a:spLocks noGrp="1" noChangeArrowheads="1"/>
          </p:cNvSpPr>
          <p:nvPr>
            <p:ph type="subTitle" idx="1"/>
          </p:nvPr>
        </p:nvSpPr>
        <p:spPr>
          <a:xfrm>
            <a:off x="755650" y="2276475"/>
            <a:ext cx="7848600" cy="4176713"/>
          </a:xfrm>
          <a:solidFill>
            <a:schemeClr val="bg1"/>
          </a:solidFill>
        </p:spPr>
        <p:txBody>
          <a:bodyPr/>
          <a:lstStyle/>
          <a:p>
            <a:pPr marL="533400" indent="-533400" eaLnBrk="1" hangingPunct="1">
              <a:lnSpc>
                <a:spcPct val="150000"/>
              </a:lnSpc>
            </a:pPr>
            <a:r>
              <a:rPr lang="pl-PL" sz="2200" b="1" smtClean="0"/>
              <a:t>Doba</a:t>
            </a:r>
          </a:p>
          <a:p>
            <a:pPr marL="533400" indent="-533400" eaLnBrk="1" hangingPunct="1">
              <a:lnSpc>
                <a:spcPct val="150000"/>
              </a:lnSpc>
            </a:pPr>
            <a:r>
              <a:rPr lang="pl-PL" sz="2200" smtClean="0"/>
              <a:t>	 – 24 kolejne godziny, poczynając od godziny, w której pracownik rozpoczyna pracę zgodnie z obowiązującym go rozkładem czasu pracy (doba pracownika biegnie od godziny rozpoczęcia pracy w danym okresie rozliczeniowym i po jednej dobie następują kolejne, aż do zakończenia tego okresu rozliczeniowego),</a:t>
            </a: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ctrTitle" idx="4294967295"/>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87043" name="Text Box 4"/>
          <p:cNvSpPr txBox="1">
            <a:spLocks noChangeArrowheads="1"/>
          </p:cNvSpPr>
          <p:nvPr/>
        </p:nvSpPr>
        <p:spPr bwMode="auto">
          <a:xfrm>
            <a:off x="755650" y="1341438"/>
            <a:ext cx="7777163" cy="457200"/>
          </a:xfrm>
          <a:prstGeom prst="rect">
            <a:avLst/>
          </a:prstGeom>
          <a:noFill/>
          <a:ln w="9525">
            <a:noFill/>
            <a:miter lim="800000"/>
            <a:headEnd/>
            <a:tailEnd/>
          </a:ln>
        </p:spPr>
        <p:txBody>
          <a:bodyPr>
            <a:spAutoFit/>
          </a:bodyPr>
          <a:lstStyle/>
          <a:p>
            <a:pPr>
              <a:spcBef>
                <a:spcPct val="50000"/>
              </a:spcBef>
            </a:pPr>
            <a:r>
              <a:rPr lang="pl-PL" sz="2400" b="1"/>
              <a:t>Art. 140 Kodeksu pracy ( zadaniowy czas pracy).</a:t>
            </a:r>
          </a:p>
        </p:txBody>
      </p:sp>
      <p:sp>
        <p:nvSpPr>
          <p:cNvPr id="87044" name="Rectangle 5"/>
          <p:cNvSpPr>
            <a:spLocks noGrp="1" noChangeArrowheads="1"/>
          </p:cNvSpPr>
          <p:nvPr>
            <p:ph type="subTitle" idx="4294967295"/>
          </p:nvPr>
        </p:nvSpPr>
        <p:spPr>
          <a:xfrm>
            <a:off x="755650" y="2133600"/>
            <a:ext cx="8388350" cy="4319588"/>
          </a:xfrm>
          <a:solidFill>
            <a:schemeClr val="bg1"/>
          </a:solidFill>
        </p:spPr>
        <p:txBody>
          <a:bodyPr/>
          <a:lstStyle/>
          <a:p>
            <a:pPr marL="533400" indent="-533400" eaLnBrk="1" hangingPunct="1">
              <a:lnSpc>
                <a:spcPct val="150000"/>
              </a:lnSpc>
              <a:buFont typeface="Wingdings" pitchFamily="2" charset="2"/>
              <a:buNone/>
            </a:pPr>
            <a:r>
              <a:rPr lang="pl-PL" sz="2200" smtClean="0"/>
              <a:t>przesłanka braku możliwości ewidencjonowania i kontrolowania czasu pracy pracownika jest elementem, celowościowym omawianej sytuacji;</a:t>
            </a:r>
          </a:p>
          <a:p>
            <a:pPr marL="533400" indent="-533400" eaLnBrk="1" hangingPunct="1">
              <a:lnSpc>
                <a:spcPct val="150000"/>
              </a:lnSpc>
              <a:buFont typeface="Wingdings" pitchFamily="2" charset="2"/>
              <a:buNone/>
            </a:pPr>
            <a:r>
              <a:rPr lang="pl-PL" sz="2200" smtClean="0"/>
              <a:t>sytuacji tej nie należy mylić ani porównywać z przypadkami określonymi wyraźnie w przepisach szczególnych lub odrębnych;</a:t>
            </a:r>
          </a:p>
          <a:p>
            <a:pPr marL="533400" indent="-533400" eaLnBrk="1" hangingPunct="1">
              <a:lnSpc>
                <a:spcPct val="150000"/>
              </a:lnSpc>
              <a:buFont typeface="Wingdings" pitchFamily="2" charset="2"/>
              <a:buNone/>
            </a:pPr>
            <a:r>
              <a:rPr lang="pl-PL" sz="2200" smtClean="0"/>
              <a:t>rozmiar powierzonych pracownikowi zadań nie może być dowolny lecz taki, który gwarantuje wykonywanie pracy w ramach podstawowych norm czasu pracy;</a:t>
            </a: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ctrTitle" idx="4294967295"/>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88067" name="Text Box 4"/>
          <p:cNvSpPr txBox="1">
            <a:spLocks noChangeArrowheads="1"/>
          </p:cNvSpPr>
          <p:nvPr/>
        </p:nvSpPr>
        <p:spPr bwMode="auto">
          <a:xfrm>
            <a:off x="755650" y="1341438"/>
            <a:ext cx="7777163" cy="457200"/>
          </a:xfrm>
          <a:prstGeom prst="rect">
            <a:avLst/>
          </a:prstGeom>
          <a:noFill/>
          <a:ln w="9525">
            <a:noFill/>
            <a:miter lim="800000"/>
            <a:headEnd/>
            <a:tailEnd/>
          </a:ln>
        </p:spPr>
        <p:txBody>
          <a:bodyPr>
            <a:spAutoFit/>
          </a:bodyPr>
          <a:lstStyle/>
          <a:p>
            <a:pPr>
              <a:spcBef>
                <a:spcPct val="50000"/>
              </a:spcBef>
            </a:pPr>
            <a:r>
              <a:rPr lang="pl-PL" sz="2400" b="1"/>
              <a:t>Art. 140 Kodeksu pracy ( zadaniowy czas pracy).</a:t>
            </a:r>
          </a:p>
        </p:txBody>
      </p:sp>
      <p:sp>
        <p:nvSpPr>
          <p:cNvPr id="88068" name="Rectangle 5"/>
          <p:cNvSpPr>
            <a:spLocks noGrp="1" noChangeArrowheads="1"/>
          </p:cNvSpPr>
          <p:nvPr>
            <p:ph type="subTitle" idx="4294967295"/>
          </p:nvPr>
        </p:nvSpPr>
        <p:spPr>
          <a:xfrm>
            <a:off x="755650" y="2133600"/>
            <a:ext cx="8064500" cy="4319588"/>
          </a:xfrm>
          <a:solidFill>
            <a:schemeClr val="bg1"/>
          </a:solidFill>
        </p:spPr>
        <p:txBody>
          <a:bodyPr/>
          <a:lstStyle/>
          <a:p>
            <a:pPr marL="533400" indent="-533400" eaLnBrk="1" hangingPunct="1">
              <a:lnSpc>
                <a:spcPct val="150000"/>
              </a:lnSpc>
              <a:buFont typeface="Wingdings" pitchFamily="2" charset="2"/>
              <a:buNone/>
            </a:pPr>
            <a:r>
              <a:rPr lang="pl-PL" sz="2200" smtClean="0"/>
              <a:t>zadaniowy czas pracy może być stosowany  w stosunku do danego pracownika, grupy pracowników, komórki organizacyjnej, a nawet całego składu osobowego zakładu pracy;</a:t>
            </a:r>
          </a:p>
          <a:p>
            <a:pPr marL="533400" indent="-533400" eaLnBrk="1" hangingPunct="1">
              <a:lnSpc>
                <a:spcPct val="150000"/>
              </a:lnSpc>
              <a:buFont typeface="Wingdings" pitchFamily="2" charset="2"/>
              <a:buNone/>
            </a:pPr>
            <a:r>
              <a:rPr lang="pl-PL" sz="2200" smtClean="0"/>
              <a:t>w ww. przepisie chodzi o rzeczywisty czas pracy – wykonanie powierzonej pracy w ramach norm czasu pracy określonych w art.129 K.p.;</a:t>
            </a: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ctrTitle" idx="4294967295"/>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89091" name="Text Box 4"/>
          <p:cNvSpPr txBox="1">
            <a:spLocks noChangeArrowheads="1"/>
          </p:cNvSpPr>
          <p:nvPr/>
        </p:nvSpPr>
        <p:spPr bwMode="auto">
          <a:xfrm>
            <a:off x="755650" y="1341438"/>
            <a:ext cx="7777163" cy="457200"/>
          </a:xfrm>
          <a:prstGeom prst="rect">
            <a:avLst/>
          </a:prstGeom>
          <a:noFill/>
          <a:ln w="9525">
            <a:noFill/>
            <a:miter lim="800000"/>
            <a:headEnd/>
            <a:tailEnd/>
          </a:ln>
        </p:spPr>
        <p:txBody>
          <a:bodyPr>
            <a:spAutoFit/>
          </a:bodyPr>
          <a:lstStyle/>
          <a:p>
            <a:pPr>
              <a:spcBef>
                <a:spcPct val="50000"/>
              </a:spcBef>
            </a:pPr>
            <a:r>
              <a:rPr lang="pl-PL" sz="2400" b="1"/>
              <a:t>Art. 140 Kodeksu pracy ( zadaniowy czas pracy).</a:t>
            </a:r>
          </a:p>
        </p:txBody>
      </p:sp>
      <p:sp>
        <p:nvSpPr>
          <p:cNvPr id="89092" name="Rectangle 5"/>
          <p:cNvSpPr>
            <a:spLocks noGrp="1" noChangeArrowheads="1"/>
          </p:cNvSpPr>
          <p:nvPr>
            <p:ph type="subTitle" idx="4294967295"/>
          </p:nvPr>
        </p:nvSpPr>
        <p:spPr>
          <a:xfrm>
            <a:off x="755650" y="2133600"/>
            <a:ext cx="8064500" cy="4319588"/>
          </a:xfrm>
          <a:solidFill>
            <a:schemeClr val="bg1"/>
          </a:solidFill>
        </p:spPr>
        <p:txBody>
          <a:bodyPr/>
          <a:lstStyle/>
          <a:p>
            <a:pPr marL="533400" indent="-533400" eaLnBrk="1" hangingPunct="1">
              <a:lnSpc>
                <a:spcPct val="150000"/>
              </a:lnSpc>
              <a:buFont typeface="Wingdings" pitchFamily="2" charset="2"/>
              <a:buNone/>
            </a:pPr>
            <a:r>
              <a:rPr lang="pl-PL" sz="2200" smtClean="0"/>
              <a:t>stosowanie zadaniowego czasu pracy do pracowników zatrudnionych w warunkach przekroczeń NDS lub NDN czynników szkodliwych dla zdrowia w środowisku pracy jest wykluczone – praca w takich warunkach musi być ewidencjonowana – podobnie praca młodocianych ze względu na szczególne przepisy o czasie pracy</a:t>
            </a:r>
            <a:br>
              <a:rPr lang="pl-PL" sz="2200" smtClean="0"/>
            </a:br>
            <a:r>
              <a:rPr lang="pl-PL" sz="2200" smtClean="0"/>
              <a:t>(art.202 i 203 K.p).</a:t>
            </a: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ctrTitle" idx="4294967295"/>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90115" name="Text Box 4"/>
          <p:cNvSpPr txBox="1">
            <a:spLocks noChangeArrowheads="1"/>
          </p:cNvSpPr>
          <p:nvPr/>
        </p:nvSpPr>
        <p:spPr bwMode="auto">
          <a:xfrm>
            <a:off x="755650" y="1341438"/>
            <a:ext cx="7777163" cy="457200"/>
          </a:xfrm>
          <a:prstGeom prst="rect">
            <a:avLst/>
          </a:prstGeom>
          <a:noFill/>
          <a:ln w="9525">
            <a:noFill/>
            <a:miter lim="800000"/>
            <a:headEnd/>
            <a:tailEnd/>
          </a:ln>
        </p:spPr>
        <p:txBody>
          <a:bodyPr>
            <a:spAutoFit/>
          </a:bodyPr>
          <a:lstStyle/>
          <a:p>
            <a:pPr>
              <a:spcBef>
                <a:spcPct val="50000"/>
              </a:spcBef>
            </a:pPr>
            <a:r>
              <a:rPr lang="pl-PL" sz="2400" b="1"/>
              <a:t> Art. 141 Kodeksu pracy ( przerwa bezpłatna).</a:t>
            </a:r>
          </a:p>
        </p:txBody>
      </p:sp>
      <p:sp>
        <p:nvSpPr>
          <p:cNvPr id="90116" name="Rectangle 5"/>
          <p:cNvSpPr>
            <a:spLocks noGrp="1" noChangeArrowheads="1"/>
          </p:cNvSpPr>
          <p:nvPr>
            <p:ph type="subTitle" idx="4294967295"/>
          </p:nvPr>
        </p:nvSpPr>
        <p:spPr>
          <a:xfrm>
            <a:off x="755650" y="2133600"/>
            <a:ext cx="8064500" cy="4319588"/>
          </a:xfrm>
          <a:solidFill>
            <a:schemeClr val="bg1"/>
          </a:solidFill>
        </p:spPr>
        <p:txBody>
          <a:bodyPr/>
          <a:lstStyle/>
          <a:p>
            <a:pPr marL="533400" indent="-533400" eaLnBrk="1" hangingPunct="1">
              <a:lnSpc>
                <a:spcPct val="150000"/>
              </a:lnSpc>
              <a:buFont typeface="Wingdings" pitchFamily="2" charset="2"/>
              <a:buNone/>
            </a:pPr>
            <a:r>
              <a:rPr lang="pl-PL" sz="2200" smtClean="0"/>
              <a:t>ustawodawca przewidział możliwość wprowadzenia dwóch przerw w pracy  płatnej – art.134 K.p. i bezpłatnej  </a:t>
            </a:r>
            <a:br>
              <a:rPr lang="pl-PL" sz="2200" smtClean="0"/>
            </a:br>
            <a:r>
              <a:rPr lang="pl-PL" sz="2200" smtClean="0"/>
              <a:t>art.141 K.p.;</a:t>
            </a:r>
          </a:p>
          <a:p>
            <a:pPr marL="533400" indent="-533400" eaLnBrk="1" hangingPunct="1">
              <a:lnSpc>
                <a:spcPct val="150000"/>
              </a:lnSpc>
              <a:buFont typeface="Wingdings" pitchFamily="2" charset="2"/>
              <a:buNone/>
            </a:pPr>
            <a:r>
              <a:rPr lang="pl-PL" sz="2200" smtClean="0"/>
              <a:t>pierwsza ma charakter obligatoryjny, druga ma charakter fakultatywny;</a:t>
            </a:r>
          </a:p>
          <a:p>
            <a:pPr marL="533400" indent="-533400" eaLnBrk="1" hangingPunct="1">
              <a:lnSpc>
                <a:spcPct val="150000"/>
              </a:lnSpc>
              <a:buFont typeface="Wingdings" pitchFamily="2" charset="2"/>
              <a:buNone/>
            </a:pPr>
            <a:r>
              <a:rPr lang="pl-PL" sz="2200" smtClean="0"/>
              <a:t>obowiązek pracodawcy do stworzenia stosownych warunków przebywania pracowników na terenie zakładu pracy </a:t>
            </a:r>
            <a:br>
              <a:rPr lang="pl-PL" sz="2200" smtClean="0"/>
            </a:br>
            <a:r>
              <a:rPr lang="pl-PL" sz="2200" smtClean="0"/>
              <a:t>w czasie tej przerwy;</a:t>
            </a: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ctrTitle" idx="4294967295"/>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91139" name="Text Box 4"/>
          <p:cNvSpPr txBox="1">
            <a:spLocks noChangeArrowheads="1"/>
          </p:cNvSpPr>
          <p:nvPr/>
        </p:nvSpPr>
        <p:spPr bwMode="auto">
          <a:xfrm>
            <a:off x="755650" y="1341438"/>
            <a:ext cx="7777163" cy="457200"/>
          </a:xfrm>
          <a:prstGeom prst="rect">
            <a:avLst/>
          </a:prstGeom>
          <a:noFill/>
          <a:ln w="9525">
            <a:noFill/>
            <a:miter lim="800000"/>
            <a:headEnd/>
            <a:tailEnd/>
          </a:ln>
        </p:spPr>
        <p:txBody>
          <a:bodyPr>
            <a:spAutoFit/>
          </a:bodyPr>
          <a:lstStyle/>
          <a:p>
            <a:pPr>
              <a:spcBef>
                <a:spcPct val="50000"/>
              </a:spcBef>
            </a:pPr>
            <a:r>
              <a:rPr lang="pl-PL" sz="2400" b="1"/>
              <a:t> Art. 141 Kodeksu pracy ( przerwa bezpłatna).</a:t>
            </a:r>
          </a:p>
        </p:txBody>
      </p:sp>
      <p:sp>
        <p:nvSpPr>
          <p:cNvPr id="91140" name="Rectangle 5"/>
          <p:cNvSpPr>
            <a:spLocks noGrp="1" noChangeArrowheads="1"/>
          </p:cNvSpPr>
          <p:nvPr>
            <p:ph type="subTitle" idx="4294967295"/>
          </p:nvPr>
        </p:nvSpPr>
        <p:spPr>
          <a:xfrm>
            <a:off x="755650" y="2133600"/>
            <a:ext cx="8064500" cy="4319588"/>
          </a:xfrm>
          <a:solidFill>
            <a:schemeClr val="bg1"/>
          </a:solidFill>
        </p:spPr>
        <p:txBody>
          <a:bodyPr/>
          <a:lstStyle/>
          <a:p>
            <a:pPr marL="533400" indent="-533400" eaLnBrk="1" hangingPunct="1">
              <a:lnSpc>
                <a:spcPct val="150000"/>
              </a:lnSpc>
              <a:buFont typeface="Wingdings" pitchFamily="2" charset="2"/>
              <a:buNone/>
            </a:pPr>
            <a:r>
              <a:rPr lang="pl-PL" sz="2200" smtClean="0"/>
              <a:t>wprowadzenie przerwy może nastąpić:</a:t>
            </a:r>
          </a:p>
          <a:p>
            <a:pPr marL="533400" indent="-533400" eaLnBrk="1" hangingPunct="1">
              <a:lnSpc>
                <a:spcPct val="150000"/>
              </a:lnSpc>
              <a:buFont typeface="Wingdings" pitchFamily="2" charset="2"/>
              <a:buNone/>
            </a:pPr>
            <a:r>
              <a:rPr lang="pl-PL" sz="2200" smtClean="0"/>
              <a:t>o	w treści układu zbiorowego pracy;</a:t>
            </a:r>
          </a:p>
          <a:p>
            <a:pPr marL="533400" indent="-533400" eaLnBrk="1" hangingPunct="1">
              <a:lnSpc>
                <a:spcPct val="150000"/>
              </a:lnSpc>
              <a:buFont typeface="Wingdings" pitchFamily="2" charset="2"/>
              <a:buNone/>
            </a:pPr>
            <a:r>
              <a:rPr lang="pl-PL" sz="2200" smtClean="0"/>
              <a:t>o	w treści regulaminu pracy;</a:t>
            </a:r>
          </a:p>
          <a:p>
            <a:pPr marL="533400" indent="-533400" eaLnBrk="1" hangingPunct="1">
              <a:lnSpc>
                <a:spcPct val="150000"/>
              </a:lnSpc>
              <a:buFont typeface="Wingdings" pitchFamily="2" charset="2"/>
              <a:buNone/>
            </a:pPr>
            <a:r>
              <a:rPr lang="pl-PL" sz="2200" smtClean="0"/>
              <a:t>o	w umowie o pracę (jeśli nie ma uzp i regulaminu pracy).</a:t>
            </a: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ctrTitle" idx="4294967295"/>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92163" name="Text Box 4"/>
          <p:cNvSpPr txBox="1">
            <a:spLocks noChangeArrowheads="1"/>
          </p:cNvSpPr>
          <p:nvPr/>
        </p:nvSpPr>
        <p:spPr bwMode="auto">
          <a:xfrm>
            <a:off x="755650" y="1341438"/>
            <a:ext cx="7777163" cy="457200"/>
          </a:xfrm>
          <a:prstGeom prst="rect">
            <a:avLst/>
          </a:prstGeom>
          <a:noFill/>
          <a:ln w="9525">
            <a:noFill/>
            <a:miter lim="800000"/>
            <a:headEnd/>
            <a:tailEnd/>
          </a:ln>
        </p:spPr>
        <p:txBody>
          <a:bodyPr>
            <a:spAutoFit/>
          </a:bodyPr>
          <a:lstStyle/>
          <a:p>
            <a:pPr>
              <a:spcBef>
                <a:spcPct val="50000"/>
              </a:spcBef>
            </a:pPr>
            <a:r>
              <a:rPr lang="pl-PL" sz="2400" b="1"/>
              <a:t> Art. 142 Kodeksu pracy (indywidualny rozkład).</a:t>
            </a:r>
          </a:p>
        </p:txBody>
      </p:sp>
      <p:sp>
        <p:nvSpPr>
          <p:cNvPr id="92164" name="Rectangle 5"/>
          <p:cNvSpPr>
            <a:spLocks noGrp="1" noChangeArrowheads="1"/>
          </p:cNvSpPr>
          <p:nvPr>
            <p:ph type="subTitle" idx="4294967295"/>
          </p:nvPr>
        </p:nvSpPr>
        <p:spPr>
          <a:xfrm>
            <a:off x="755650" y="1916113"/>
            <a:ext cx="8388350" cy="4537075"/>
          </a:xfrm>
          <a:solidFill>
            <a:schemeClr val="bg1"/>
          </a:solidFill>
        </p:spPr>
        <p:txBody>
          <a:bodyPr/>
          <a:lstStyle/>
          <a:p>
            <a:pPr marL="533400" indent="-533400" eaLnBrk="1" hangingPunct="1">
              <a:lnSpc>
                <a:spcPct val="150000"/>
              </a:lnSpc>
              <a:buFont typeface="Wingdings" pitchFamily="2" charset="2"/>
              <a:buNone/>
            </a:pPr>
            <a:r>
              <a:rPr lang="pl-PL" sz="2200" smtClean="0"/>
              <a:t>zakres pojęcia indywidualny rozkład czasu pracy może oznaczać stosowanie odmiennych zasad w zakresie:</a:t>
            </a:r>
          </a:p>
          <a:p>
            <a:pPr marL="533400" indent="-533400" eaLnBrk="1" hangingPunct="1">
              <a:lnSpc>
                <a:spcPct val="150000"/>
              </a:lnSpc>
              <a:buFont typeface="Wingdings" pitchFamily="2" charset="2"/>
              <a:buNone/>
            </a:pPr>
            <a:r>
              <a:rPr lang="pl-PL" sz="2200" smtClean="0"/>
              <a:t>o	harmonogramu czasu pracy;</a:t>
            </a:r>
          </a:p>
          <a:p>
            <a:pPr marL="533400" indent="-533400" eaLnBrk="1" hangingPunct="1">
              <a:lnSpc>
                <a:spcPct val="150000"/>
              </a:lnSpc>
              <a:buFont typeface="Wingdings" pitchFamily="2" charset="2"/>
              <a:buNone/>
            </a:pPr>
            <a:r>
              <a:rPr lang="pl-PL" sz="2200" smtClean="0"/>
              <a:t>o	godzin rozpoczęcia i zakończenia pracy;</a:t>
            </a:r>
          </a:p>
          <a:p>
            <a:pPr marL="533400" indent="-533400" eaLnBrk="1" hangingPunct="1">
              <a:lnSpc>
                <a:spcPct val="150000"/>
              </a:lnSpc>
              <a:buFont typeface="Wingdings" pitchFamily="2" charset="2"/>
              <a:buNone/>
            </a:pPr>
            <a:r>
              <a:rPr lang="pl-PL" sz="2200" smtClean="0"/>
              <a:t>o	przerw w pracy;</a:t>
            </a:r>
          </a:p>
          <a:p>
            <a:pPr marL="533400" indent="-533400" eaLnBrk="1" hangingPunct="1">
              <a:lnSpc>
                <a:spcPct val="150000"/>
              </a:lnSpc>
              <a:buFont typeface="Wingdings" pitchFamily="2" charset="2"/>
              <a:buNone/>
            </a:pPr>
            <a:r>
              <a:rPr lang="pl-PL" sz="2200" smtClean="0"/>
              <a:t>o	ruchomych godzin rozpoczęcia i zakończenia pracy;</a:t>
            </a:r>
          </a:p>
          <a:p>
            <a:pPr marL="533400" indent="-533400" eaLnBrk="1" hangingPunct="1">
              <a:lnSpc>
                <a:spcPct val="150000"/>
              </a:lnSpc>
              <a:buFont typeface="Wingdings" pitchFamily="2" charset="2"/>
              <a:buNone/>
            </a:pPr>
            <a:r>
              <a:rPr lang="pl-PL" sz="2200" smtClean="0"/>
              <a:t>o	okresu rozliczeniowego czasu pracy, zarówno co do długości, jak i jego biegu, ww. parametry muszą pozostawać </a:t>
            </a:r>
            <a:br>
              <a:rPr lang="pl-PL" sz="2200" smtClean="0"/>
            </a:br>
            <a:r>
              <a:rPr lang="pl-PL" sz="2200" smtClean="0"/>
              <a:t>w zgodności z przepisami prawa pracy;</a:t>
            </a: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ctrTitle" idx="4294967295"/>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93187" name="Text Box 4"/>
          <p:cNvSpPr txBox="1">
            <a:spLocks noChangeArrowheads="1"/>
          </p:cNvSpPr>
          <p:nvPr/>
        </p:nvSpPr>
        <p:spPr bwMode="auto">
          <a:xfrm>
            <a:off x="755650" y="1341438"/>
            <a:ext cx="7777163" cy="457200"/>
          </a:xfrm>
          <a:prstGeom prst="rect">
            <a:avLst/>
          </a:prstGeom>
          <a:noFill/>
          <a:ln w="9525">
            <a:noFill/>
            <a:miter lim="800000"/>
            <a:headEnd/>
            <a:tailEnd/>
          </a:ln>
        </p:spPr>
        <p:txBody>
          <a:bodyPr>
            <a:spAutoFit/>
          </a:bodyPr>
          <a:lstStyle/>
          <a:p>
            <a:pPr>
              <a:spcBef>
                <a:spcPct val="50000"/>
              </a:spcBef>
            </a:pPr>
            <a:r>
              <a:rPr lang="pl-PL" sz="2400" b="1"/>
              <a:t> Art. 142 Kodeksu pracy ( indywidualny rozkład).</a:t>
            </a:r>
          </a:p>
        </p:txBody>
      </p:sp>
      <p:sp>
        <p:nvSpPr>
          <p:cNvPr id="93188" name="Rectangle 5"/>
          <p:cNvSpPr>
            <a:spLocks noGrp="1" noChangeArrowheads="1"/>
          </p:cNvSpPr>
          <p:nvPr>
            <p:ph type="subTitle" idx="4294967295"/>
          </p:nvPr>
        </p:nvSpPr>
        <p:spPr>
          <a:xfrm>
            <a:off x="755650" y="2133600"/>
            <a:ext cx="8064500" cy="4319588"/>
          </a:xfrm>
          <a:solidFill>
            <a:schemeClr val="bg1"/>
          </a:solidFill>
        </p:spPr>
        <p:txBody>
          <a:bodyPr/>
          <a:lstStyle/>
          <a:p>
            <a:pPr marL="533400" indent="-533400" eaLnBrk="1" hangingPunct="1">
              <a:lnSpc>
                <a:spcPct val="150000"/>
              </a:lnSpc>
              <a:buFont typeface="Wingdings" pitchFamily="2" charset="2"/>
              <a:buNone/>
            </a:pPr>
            <a:r>
              <a:rPr lang="pl-PL" sz="2200" smtClean="0"/>
              <a:t>indywidualny rozkład czasu pracy w zakresie jego treści wchodzi do treści stosunku pracy i dlatego jego zmiana wymaga wypowiedzenia zmieniającego albo porozumienia stron.</a:t>
            </a: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ctrTitle" idx="4294967295"/>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94211" name="Text Box 4"/>
          <p:cNvSpPr txBox="1">
            <a:spLocks noChangeArrowheads="1"/>
          </p:cNvSpPr>
          <p:nvPr/>
        </p:nvSpPr>
        <p:spPr bwMode="auto">
          <a:xfrm>
            <a:off x="755650" y="1341438"/>
            <a:ext cx="7777163" cy="457200"/>
          </a:xfrm>
          <a:prstGeom prst="rect">
            <a:avLst/>
          </a:prstGeom>
          <a:noFill/>
          <a:ln w="9525">
            <a:noFill/>
            <a:miter lim="800000"/>
            <a:headEnd/>
            <a:tailEnd/>
          </a:ln>
        </p:spPr>
        <p:txBody>
          <a:bodyPr>
            <a:spAutoFit/>
          </a:bodyPr>
          <a:lstStyle/>
          <a:p>
            <a:pPr>
              <a:spcBef>
                <a:spcPct val="50000"/>
              </a:spcBef>
            </a:pPr>
            <a:r>
              <a:rPr lang="pl-PL" sz="2400" b="1"/>
              <a:t> Art. 143 Kodeksu pracy (skrócony tydzień).</a:t>
            </a:r>
          </a:p>
        </p:txBody>
      </p:sp>
      <p:sp>
        <p:nvSpPr>
          <p:cNvPr id="94212" name="Rectangle 5"/>
          <p:cNvSpPr>
            <a:spLocks noGrp="1" noChangeArrowheads="1"/>
          </p:cNvSpPr>
          <p:nvPr>
            <p:ph type="subTitle" idx="4294967295"/>
          </p:nvPr>
        </p:nvSpPr>
        <p:spPr>
          <a:xfrm>
            <a:off x="755650" y="1989138"/>
            <a:ext cx="8388350" cy="4464050"/>
          </a:xfrm>
          <a:solidFill>
            <a:schemeClr val="bg1"/>
          </a:solidFill>
        </p:spPr>
        <p:txBody>
          <a:bodyPr/>
          <a:lstStyle/>
          <a:p>
            <a:pPr marL="533400" indent="-533400" eaLnBrk="1" hangingPunct="1">
              <a:lnSpc>
                <a:spcPct val="150000"/>
              </a:lnSpc>
              <a:buFont typeface="Wingdings" pitchFamily="2" charset="2"/>
              <a:buNone/>
            </a:pPr>
            <a:r>
              <a:rPr lang="pl-PL" sz="2200" smtClean="0"/>
              <a:t>swoisty „równoważny system” z możliwością wydłużenia normy dobowej do 12 godzin przy równoczesnym skróceniu liczby dni pracy w tygodniu poniżej 5;</a:t>
            </a:r>
          </a:p>
          <a:p>
            <a:pPr marL="533400" indent="-533400" eaLnBrk="1" hangingPunct="1">
              <a:lnSpc>
                <a:spcPct val="150000"/>
              </a:lnSpc>
              <a:buFont typeface="Wingdings" pitchFamily="2" charset="2"/>
              <a:buNone/>
            </a:pPr>
            <a:r>
              <a:rPr lang="pl-PL" sz="2200" smtClean="0"/>
              <a:t>skrócony tydzień charakteryzuje się:</a:t>
            </a:r>
          </a:p>
          <a:p>
            <a:pPr marL="533400" indent="-533400" eaLnBrk="1" hangingPunct="1">
              <a:lnSpc>
                <a:spcPct val="150000"/>
              </a:lnSpc>
              <a:buFont typeface="Wingdings" pitchFamily="2" charset="2"/>
              <a:buNone/>
            </a:pPr>
            <a:r>
              <a:rPr lang="pl-PL" sz="2200" smtClean="0"/>
              <a:t>o	dopuszczalnością wydłużenia normy dobowej czasu pracy do 12 godzin;</a:t>
            </a:r>
          </a:p>
          <a:p>
            <a:pPr marL="533400" indent="-533400" eaLnBrk="1" hangingPunct="1">
              <a:lnSpc>
                <a:spcPct val="150000"/>
              </a:lnSpc>
              <a:buFont typeface="Wingdings" pitchFamily="2" charset="2"/>
              <a:buNone/>
            </a:pPr>
            <a:r>
              <a:rPr lang="pl-PL" sz="2200" smtClean="0"/>
              <a:t>o	skróceniem liczby dni pracy w tygodniu poniżej 5 dni;</a:t>
            </a:r>
          </a:p>
          <a:p>
            <a:pPr marL="533400" indent="-533400" eaLnBrk="1" hangingPunct="1">
              <a:lnSpc>
                <a:spcPct val="150000"/>
              </a:lnSpc>
              <a:buFont typeface="Wingdings" pitchFamily="2" charset="2"/>
              <a:buNone/>
            </a:pPr>
            <a:r>
              <a:rPr lang="pl-PL" sz="2200" smtClean="0"/>
              <a:t>o	okresem rozliczeniowym nie przekraczającym 1 miesiąca;</a:t>
            </a:r>
          </a:p>
          <a:p>
            <a:pPr marL="533400" indent="-533400" eaLnBrk="1" hangingPunct="1">
              <a:lnSpc>
                <a:spcPct val="150000"/>
              </a:lnSpc>
              <a:buFont typeface="Wingdings" pitchFamily="2" charset="2"/>
              <a:buNone/>
            </a:pPr>
            <a:r>
              <a:rPr lang="pl-PL" sz="2200" smtClean="0"/>
              <a:t>o	pisemnym wnioskiem pracownika;</a:t>
            </a: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ctrTitle" idx="4294967295"/>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95235" name="Text Box 4"/>
          <p:cNvSpPr txBox="1">
            <a:spLocks noChangeArrowheads="1"/>
          </p:cNvSpPr>
          <p:nvPr/>
        </p:nvSpPr>
        <p:spPr bwMode="auto">
          <a:xfrm>
            <a:off x="755650" y="1341438"/>
            <a:ext cx="7777163" cy="457200"/>
          </a:xfrm>
          <a:prstGeom prst="rect">
            <a:avLst/>
          </a:prstGeom>
          <a:noFill/>
          <a:ln w="9525">
            <a:noFill/>
            <a:miter lim="800000"/>
            <a:headEnd/>
            <a:tailEnd/>
          </a:ln>
        </p:spPr>
        <p:txBody>
          <a:bodyPr>
            <a:spAutoFit/>
          </a:bodyPr>
          <a:lstStyle/>
          <a:p>
            <a:pPr>
              <a:spcBef>
                <a:spcPct val="50000"/>
              </a:spcBef>
            </a:pPr>
            <a:r>
              <a:rPr lang="pl-PL" sz="2400" b="1"/>
              <a:t> Art. 143 Kodeksu pracy (skrócony tydzień).</a:t>
            </a:r>
          </a:p>
        </p:txBody>
      </p:sp>
      <p:sp>
        <p:nvSpPr>
          <p:cNvPr id="95236" name="Rectangle 5"/>
          <p:cNvSpPr>
            <a:spLocks noGrp="1" noChangeArrowheads="1"/>
          </p:cNvSpPr>
          <p:nvPr>
            <p:ph type="subTitle" idx="4294967295"/>
          </p:nvPr>
        </p:nvSpPr>
        <p:spPr>
          <a:xfrm>
            <a:off x="755650" y="1989138"/>
            <a:ext cx="8388350" cy="4464050"/>
          </a:xfrm>
          <a:solidFill>
            <a:schemeClr val="bg1"/>
          </a:solidFill>
        </p:spPr>
        <p:txBody>
          <a:bodyPr/>
          <a:lstStyle/>
          <a:p>
            <a:pPr marL="533400" indent="-533400" eaLnBrk="1" hangingPunct="1">
              <a:lnSpc>
                <a:spcPct val="150000"/>
              </a:lnSpc>
              <a:buFont typeface="Wingdings" pitchFamily="2" charset="2"/>
              <a:buNone/>
            </a:pPr>
            <a:r>
              <a:rPr lang="pl-PL" sz="2200" smtClean="0"/>
              <a:t>zasadniczo ww. instytucja jest nastawiona na mniej niż 5 dni pracy w tygodniu (np. 3 x 12 godz. + 1 x 4 godz.)</a:t>
            </a:r>
          </a:p>
          <a:p>
            <a:pPr marL="533400" indent="-533400" eaLnBrk="1" hangingPunct="1">
              <a:lnSpc>
                <a:spcPct val="150000"/>
              </a:lnSpc>
              <a:buFont typeface="Wingdings" pitchFamily="2" charset="2"/>
              <a:buNone/>
            </a:pPr>
            <a:endParaRPr lang="pl-PL" sz="2200" smtClean="0"/>
          </a:p>
          <a:p>
            <a:pPr marL="533400" indent="-533400" eaLnBrk="1" hangingPunct="1">
              <a:lnSpc>
                <a:spcPct val="150000"/>
              </a:lnSpc>
              <a:buFont typeface="Wingdings" pitchFamily="2" charset="2"/>
              <a:buNone/>
            </a:pPr>
            <a:r>
              <a:rPr lang="pl-PL" sz="2200" smtClean="0"/>
              <a:t>indywidualny rozkład czasu pracy w systemie skróconego tygodnia pracy wchodzi do treści stosunku pracy i dlatego jego zmiana wymaga wypowiedzenia zmieniającego albo porozumienia stron.</a:t>
            </a: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ctrTitle" idx="4294967295"/>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96259" name="Text Box 4"/>
          <p:cNvSpPr txBox="1">
            <a:spLocks noChangeArrowheads="1"/>
          </p:cNvSpPr>
          <p:nvPr/>
        </p:nvSpPr>
        <p:spPr bwMode="auto">
          <a:xfrm>
            <a:off x="755650" y="1341438"/>
            <a:ext cx="7777163" cy="457200"/>
          </a:xfrm>
          <a:prstGeom prst="rect">
            <a:avLst/>
          </a:prstGeom>
          <a:noFill/>
          <a:ln w="9525">
            <a:noFill/>
            <a:miter lim="800000"/>
            <a:headEnd/>
            <a:tailEnd/>
          </a:ln>
        </p:spPr>
        <p:txBody>
          <a:bodyPr>
            <a:spAutoFit/>
          </a:bodyPr>
          <a:lstStyle/>
          <a:p>
            <a:pPr>
              <a:spcBef>
                <a:spcPct val="50000"/>
              </a:spcBef>
            </a:pPr>
            <a:r>
              <a:rPr lang="pl-PL" sz="2400" b="1"/>
              <a:t> Art. 144 Kodeksu pracy (weekendowy system).</a:t>
            </a:r>
          </a:p>
        </p:txBody>
      </p:sp>
      <p:sp>
        <p:nvSpPr>
          <p:cNvPr id="96260" name="Rectangle 5"/>
          <p:cNvSpPr>
            <a:spLocks noGrp="1" noChangeArrowheads="1"/>
          </p:cNvSpPr>
          <p:nvPr>
            <p:ph type="subTitle" idx="4294967295"/>
          </p:nvPr>
        </p:nvSpPr>
        <p:spPr>
          <a:xfrm>
            <a:off x="755650" y="1989138"/>
            <a:ext cx="8388350" cy="4464050"/>
          </a:xfrm>
          <a:solidFill>
            <a:schemeClr val="bg1"/>
          </a:solidFill>
        </p:spPr>
        <p:txBody>
          <a:bodyPr/>
          <a:lstStyle/>
          <a:p>
            <a:pPr marL="533400" indent="-533400" eaLnBrk="1" hangingPunct="1">
              <a:lnSpc>
                <a:spcPct val="150000"/>
              </a:lnSpc>
              <a:buFont typeface="Wingdings" pitchFamily="2" charset="2"/>
              <a:buNone/>
            </a:pPr>
            <a:r>
              <a:rPr lang="pl-PL" sz="2200" smtClean="0"/>
              <a:t>praca świadczona wyłącznie w piątki, soboty, niedziele, święta;</a:t>
            </a:r>
          </a:p>
          <a:p>
            <a:pPr marL="533400" indent="-533400" eaLnBrk="1" hangingPunct="1">
              <a:lnSpc>
                <a:spcPct val="150000"/>
              </a:lnSpc>
              <a:buFont typeface="Wingdings" pitchFamily="2" charset="2"/>
              <a:buNone/>
            </a:pPr>
            <a:endParaRPr lang="pl-PL" sz="2200" smtClean="0"/>
          </a:p>
          <a:p>
            <a:pPr marL="533400" indent="-533400" eaLnBrk="1" hangingPunct="1">
              <a:lnSpc>
                <a:spcPct val="150000"/>
              </a:lnSpc>
              <a:buFont typeface="Wingdings" pitchFamily="2" charset="2"/>
              <a:buNone/>
            </a:pPr>
            <a:r>
              <a:rPr lang="pl-PL" sz="2200" smtClean="0"/>
              <a:t>dobowa norma może być wydłużona do 12 godzin w okresie rozliczeniowym nie przekraczającym 1 miesiąca;</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ctrTitle"/>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10243" name="Text Box 4"/>
          <p:cNvSpPr txBox="1">
            <a:spLocks noChangeArrowheads="1"/>
          </p:cNvSpPr>
          <p:nvPr/>
        </p:nvSpPr>
        <p:spPr bwMode="auto">
          <a:xfrm>
            <a:off x="827088" y="1484313"/>
            <a:ext cx="7777162" cy="457200"/>
          </a:xfrm>
          <a:prstGeom prst="rect">
            <a:avLst/>
          </a:prstGeom>
          <a:noFill/>
          <a:ln w="9525">
            <a:noFill/>
            <a:miter lim="800000"/>
            <a:headEnd/>
            <a:tailEnd/>
          </a:ln>
        </p:spPr>
        <p:txBody>
          <a:bodyPr>
            <a:spAutoFit/>
          </a:bodyPr>
          <a:lstStyle/>
          <a:p>
            <a:pPr>
              <a:spcBef>
                <a:spcPct val="50000"/>
              </a:spcBef>
            </a:pPr>
            <a:r>
              <a:rPr lang="pl-PL" sz="2400" b="1"/>
              <a:t>Art.128 K.p. definicje:</a:t>
            </a:r>
          </a:p>
        </p:txBody>
      </p:sp>
      <p:sp>
        <p:nvSpPr>
          <p:cNvPr id="10244" name="Rectangle 5"/>
          <p:cNvSpPr>
            <a:spLocks noGrp="1" noChangeArrowheads="1"/>
          </p:cNvSpPr>
          <p:nvPr>
            <p:ph type="subTitle" idx="1"/>
          </p:nvPr>
        </p:nvSpPr>
        <p:spPr>
          <a:xfrm>
            <a:off x="755650" y="2276475"/>
            <a:ext cx="7848600" cy="4176713"/>
          </a:xfrm>
          <a:solidFill>
            <a:schemeClr val="bg1"/>
          </a:solidFill>
        </p:spPr>
        <p:txBody>
          <a:bodyPr/>
          <a:lstStyle/>
          <a:p>
            <a:pPr marL="533400" indent="-533400" eaLnBrk="1" hangingPunct="1">
              <a:lnSpc>
                <a:spcPct val="150000"/>
              </a:lnSpc>
            </a:pPr>
            <a:r>
              <a:rPr lang="pl-PL" sz="2200" b="1" smtClean="0"/>
              <a:t>Tydzień </a:t>
            </a:r>
          </a:p>
          <a:p>
            <a:pPr marL="533400" indent="-533400" eaLnBrk="1" hangingPunct="1">
              <a:lnSpc>
                <a:spcPct val="150000"/>
              </a:lnSpc>
            </a:pPr>
            <a:r>
              <a:rPr lang="pl-PL" sz="2200" smtClean="0"/>
              <a:t>7 kolejnych dni kalendarzowych, poczynając od pierwszego dnia okresu rozliczeniowego czasu pracy (pojęcie niespójne z dobą pracowniczą).</a:t>
            </a: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ctrTitle" idx="4294967295"/>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97283" name="Text Box 4"/>
          <p:cNvSpPr txBox="1">
            <a:spLocks noChangeArrowheads="1"/>
          </p:cNvSpPr>
          <p:nvPr/>
        </p:nvSpPr>
        <p:spPr bwMode="auto">
          <a:xfrm>
            <a:off x="755650" y="1341438"/>
            <a:ext cx="7777163" cy="457200"/>
          </a:xfrm>
          <a:prstGeom prst="rect">
            <a:avLst/>
          </a:prstGeom>
          <a:noFill/>
          <a:ln w="9525">
            <a:noFill/>
            <a:miter lim="800000"/>
            <a:headEnd/>
            <a:tailEnd/>
          </a:ln>
        </p:spPr>
        <p:txBody>
          <a:bodyPr>
            <a:spAutoFit/>
          </a:bodyPr>
          <a:lstStyle/>
          <a:p>
            <a:pPr>
              <a:spcBef>
                <a:spcPct val="50000"/>
              </a:spcBef>
            </a:pPr>
            <a:r>
              <a:rPr lang="pl-PL" sz="2400" b="1"/>
              <a:t> Art. 144 Kodeksu pracy (weekendowy system).</a:t>
            </a:r>
          </a:p>
        </p:txBody>
      </p:sp>
      <p:sp>
        <p:nvSpPr>
          <p:cNvPr id="97284" name="Rectangle 5"/>
          <p:cNvSpPr>
            <a:spLocks noGrp="1" noChangeArrowheads="1"/>
          </p:cNvSpPr>
          <p:nvPr>
            <p:ph type="subTitle" idx="4294967295"/>
          </p:nvPr>
        </p:nvSpPr>
        <p:spPr>
          <a:xfrm>
            <a:off x="755650" y="1989138"/>
            <a:ext cx="8388350" cy="4464050"/>
          </a:xfrm>
          <a:solidFill>
            <a:schemeClr val="bg1"/>
          </a:solidFill>
        </p:spPr>
        <p:txBody>
          <a:bodyPr/>
          <a:lstStyle/>
          <a:p>
            <a:pPr marL="533400" indent="-533400" eaLnBrk="1" hangingPunct="1">
              <a:lnSpc>
                <a:spcPct val="150000"/>
              </a:lnSpc>
              <a:buFont typeface="Wingdings" pitchFamily="2" charset="2"/>
              <a:buNone/>
            </a:pPr>
            <a:r>
              <a:rPr lang="pl-PL" sz="2200" smtClean="0"/>
              <a:t>możliwość wypracowania normatywnego czasu pracy nie nastąpi w każdym miesiącu, dlatego umowa powinna opiewać na zatrudnienie w określonej jednostce czasu na określoną liczbę godzin pracy do przepracowania (ryzyko pracodawcy wynikające z dyspozycji art.81 K.p.). W taki sposób sprecyzowana umowa o pracę daje możliwość określenia godzinowego zobowiązania pracownika i odpowiadające temu zatrudnieniu  ekwiwalentowi w formie wynagrodzenia za pracę. </a:t>
            </a: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ctrTitle" idx="4294967295"/>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98307" name="Text Box 4"/>
          <p:cNvSpPr txBox="1">
            <a:spLocks noChangeArrowheads="1"/>
          </p:cNvSpPr>
          <p:nvPr/>
        </p:nvSpPr>
        <p:spPr bwMode="auto">
          <a:xfrm>
            <a:off x="755650" y="1341438"/>
            <a:ext cx="7777163" cy="457200"/>
          </a:xfrm>
          <a:prstGeom prst="rect">
            <a:avLst/>
          </a:prstGeom>
          <a:noFill/>
          <a:ln w="9525">
            <a:noFill/>
            <a:miter lim="800000"/>
            <a:headEnd/>
            <a:tailEnd/>
          </a:ln>
        </p:spPr>
        <p:txBody>
          <a:bodyPr>
            <a:spAutoFit/>
          </a:bodyPr>
          <a:lstStyle/>
          <a:p>
            <a:pPr>
              <a:spcBef>
                <a:spcPct val="50000"/>
              </a:spcBef>
            </a:pPr>
            <a:r>
              <a:rPr lang="pl-PL" sz="2400" b="1"/>
              <a:t> Art. 145 Kodeksu pracy (skrócony czas pracy).</a:t>
            </a:r>
          </a:p>
        </p:txBody>
      </p:sp>
      <p:sp>
        <p:nvSpPr>
          <p:cNvPr id="98308" name="Rectangle 5"/>
          <p:cNvSpPr>
            <a:spLocks noGrp="1" noChangeArrowheads="1"/>
          </p:cNvSpPr>
          <p:nvPr>
            <p:ph type="subTitle" idx="4294967295"/>
          </p:nvPr>
        </p:nvSpPr>
        <p:spPr>
          <a:xfrm>
            <a:off x="755650" y="1989138"/>
            <a:ext cx="8388350" cy="4464050"/>
          </a:xfrm>
          <a:solidFill>
            <a:schemeClr val="bg1"/>
          </a:solidFill>
        </p:spPr>
        <p:txBody>
          <a:bodyPr/>
          <a:lstStyle/>
          <a:p>
            <a:pPr marL="533400" indent="-533400" eaLnBrk="1" hangingPunct="1">
              <a:lnSpc>
                <a:spcPct val="150000"/>
              </a:lnSpc>
              <a:buFont typeface="Wingdings" pitchFamily="2" charset="2"/>
              <a:buNone/>
            </a:pPr>
            <a:r>
              <a:rPr lang="pl-PL" sz="2200" smtClean="0"/>
              <a:t>regulacja określa zasady postępowania w przypadku pracy:</a:t>
            </a:r>
          </a:p>
          <a:p>
            <a:pPr marL="533400" indent="-533400" eaLnBrk="1" hangingPunct="1">
              <a:lnSpc>
                <a:spcPct val="150000"/>
              </a:lnSpc>
              <a:buFont typeface="Wingdings" pitchFamily="2" charset="2"/>
              <a:buNone/>
            </a:pPr>
            <a:r>
              <a:rPr lang="pl-PL" sz="2200" smtClean="0"/>
              <a:t>a) w warunkach szczególnie uciążliwych,</a:t>
            </a:r>
          </a:p>
          <a:p>
            <a:pPr marL="533400" indent="-533400" eaLnBrk="1" hangingPunct="1">
              <a:lnSpc>
                <a:spcPct val="150000"/>
              </a:lnSpc>
              <a:buFont typeface="Wingdings" pitchFamily="2" charset="2"/>
              <a:buNone/>
            </a:pPr>
            <a:r>
              <a:rPr lang="pl-PL" sz="2200" smtClean="0"/>
              <a:t>b) w warunkach szczególnie szkodliwych,</a:t>
            </a:r>
          </a:p>
          <a:p>
            <a:pPr marL="533400" indent="-533400" eaLnBrk="1" hangingPunct="1">
              <a:lnSpc>
                <a:spcPct val="150000"/>
              </a:lnSpc>
              <a:buFont typeface="Wingdings" pitchFamily="2" charset="2"/>
              <a:buNone/>
            </a:pPr>
            <a:r>
              <a:rPr lang="pl-PL" sz="2200" smtClean="0"/>
              <a:t>c) monotonnej,</a:t>
            </a:r>
          </a:p>
          <a:p>
            <a:pPr marL="533400" indent="-533400" eaLnBrk="1" hangingPunct="1">
              <a:lnSpc>
                <a:spcPct val="150000"/>
              </a:lnSpc>
              <a:buFont typeface="Wingdings" pitchFamily="2" charset="2"/>
              <a:buNone/>
            </a:pPr>
            <a:r>
              <a:rPr lang="pl-PL" sz="2200" smtClean="0"/>
              <a:t>d) w ustalonym z góry tempie;</a:t>
            </a: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ChangeArrowheads="1"/>
          </p:cNvSpPr>
          <p:nvPr>
            <p:ph type="ctrTitle" idx="4294967295"/>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99331" name="Text Box 4"/>
          <p:cNvSpPr txBox="1">
            <a:spLocks noChangeArrowheads="1"/>
          </p:cNvSpPr>
          <p:nvPr/>
        </p:nvSpPr>
        <p:spPr bwMode="auto">
          <a:xfrm>
            <a:off x="755650" y="1341438"/>
            <a:ext cx="7777163" cy="457200"/>
          </a:xfrm>
          <a:prstGeom prst="rect">
            <a:avLst/>
          </a:prstGeom>
          <a:noFill/>
          <a:ln w="9525">
            <a:noFill/>
            <a:miter lim="800000"/>
            <a:headEnd/>
            <a:tailEnd/>
          </a:ln>
        </p:spPr>
        <p:txBody>
          <a:bodyPr>
            <a:spAutoFit/>
          </a:bodyPr>
          <a:lstStyle/>
          <a:p>
            <a:pPr>
              <a:spcBef>
                <a:spcPct val="50000"/>
              </a:spcBef>
            </a:pPr>
            <a:r>
              <a:rPr lang="pl-PL" sz="2400" b="1"/>
              <a:t> Art. 145 Kodeksu pracy (skrócony czas pracy).</a:t>
            </a:r>
          </a:p>
        </p:txBody>
      </p:sp>
      <p:sp>
        <p:nvSpPr>
          <p:cNvPr id="99332" name="Rectangle 5"/>
          <p:cNvSpPr>
            <a:spLocks noGrp="1" noChangeArrowheads="1"/>
          </p:cNvSpPr>
          <p:nvPr>
            <p:ph type="subTitle" idx="4294967295"/>
          </p:nvPr>
        </p:nvSpPr>
        <p:spPr>
          <a:xfrm>
            <a:off x="755650" y="1989138"/>
            <a:ext cx="8388350" cy="4464050"/>
          </a:xfrm>
          <a:solidFill>
            <a:schemeClr val="bg1"/>
          </a:solidFill>
        </p:spPr>
        <p:txBody>
          <a:bodyPr/>
          <a:lstStyle/>
          <a:p>
            <a:pPr marL="533400" indent="-533400" eaLnBrk="1" hangingPunct="1">
              <a:lnSpc>
                <a:spcPct val="150000"/>
              </a:lnSpc>
              <a:buFont typeface="Wingdings" pitchFamily="2" charset="2"/>
              <a:buNone/>
            </a:pPr>
            <a:r>
              <a:rPr lang="pl-PL" sz="2200" smtClean="0"/>
              <a:t>dla przypadków:  a) oraz b) ustawodawca przewiduje alternatywne rozwiązania, to znaczy:</a:t>
            </a:r>
          </a:p>
          <a:p>
            <a:pPr marL="533400" indent="-533400" eaLnBrk="1" hangingPunct="1">
              <a:lnSpc>
                <a:spcPct val="150000"/>
              </a:lnSpc>
              <a:buFont typeface="Wingdings" pitchFamily="2" charset="2"/>
              <a:buNone/>
            </a:pPr>
            <a:r>
              <a:rPr lang="pl-PL" sz="2200" smtClean="0"/>
              <a:t>		ustanowienie przerw w pracy wliczanych do czasu pracy</a:t>
            </a:r>
          </a:p>
          <a:p>
            <a:pPr marL="533400" indent="-533400" eaLnBrk="1" hangingPunct="1">
              <a:lnSpc>
                <a:spcPct val="150000"/>
              </a:lnSpc>
              <a:buFont typeface="Wingdings" pitchFamily="2" charset="2"/>
              <a:buNone/>
            </a:pPr>
            <a:r>
              <a:rPr lang="pl-PL" sz="2200" smtClean="0"/>
              <a:t> 		lub obniżenie norm czasu pracy,</a:t>
            </a:r>
          </a:p>
          <a:p>
            <a:pPr marL="533400" indent="-533400" eaLnBrk="1" hangingPunct="1">
              <a:lnSpc>
                <a:spcPct val="150000"/>
              </a:lnSpc>
              <a:buFont typeface="Wingdings" pitchFamily="2" charset="2"/>
              <a:buNone/>
            </a:pPr>
            <a:r>
              <a:rPr lang="pl-PL" sz="2200" smtClean="0"/>
              <a:t>w sytuacjach: c) oraz d) forma postępowania jest wprowadzenie przerw w pracy wliczanych do czasu pracy;</a:t>
            </a:r>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ChangeArrowheads="1"/>
          </p:cNvSpPr>
          <p:nvPr>
            <p:ph type="ctrTitle" idx="4294967295"/>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100355" name="Text Box 4"/>
          <p:cNvSpPr txBox="1">
            <a:spLocks noChangeArrowheads="1"/>
          </p:cNvSpPr>
          <p:nvPr/>
        </p:nvSpPr>
        <p:spPr bwMode="auto">
          <a:xfrm>
            <a:off x="755650" y="1341438"/>
            <a:ext cx="7777163" cy="457200"/>
          </a:xfrm>
          <a:prstGeom prst="rect">
            <a:avLst/>
          </a:prstGeom>
          <a:noFill/>
          <a:ln w="9525">
            <a:noFill/>
            <a:miter lim="800000"/>
            <a:headEnd/>
            <a:tailEnd/>
          </a:ln>
        </p:spPr>
        <p:txBody>
          <a:bodyPr>
            <a:spAutoFit/>
          </a:bodyPr>
          <a:lstStyle/>
          <a:p>
            <a:pPr>
              <a:spcBef>
                <a:spcPct val="50000"/>
              </a:spcBef>
            </a:pPr>
            <a:r>
              <a:rPr lang="pl-PL" sz="2400" b="1"/>
              <a:t> Art. 145 Kodeksu pracy (skrócony czas pracy).</a:t>
            </a:r>
          </a:p>
        </p:txBody>
      </p:sp>
      <p:sp>
        <p:nvSpPr>
          <p:cNvPr id="100356" name="Rectangle 5"/>
          <p:cNvSpPr>
            <a:spLocks noGrp="1" noChangeArrowheads="1"/>
          </p:cNvSpPr>
          <p:nvPr>
            <p:ph type="subTitle" idx="4294967295"/>
          </p:nvPr>
        </p:nvSpPr>
        <p:spPr>
          <a:xfrm>
            <a:off x="755650" y="1989138"/>
            <a:ext cx="8388350" cy="4464050"/>
          </a:xfrm>
          <a:solidFill>
            <a:schemeClr val="bg1"/>
          </a:solidFill>
        </p:spPr>
        <p:txBody>
          <a:bodyPr/>
          <a:lstStyle/>
          <a:p>
            <a:pPr marL="533400" indent="-533400" eaLnBrk="1" hangingPunct="1">
              <a:lnSpc>
                <a:spcPct val="150000"/>
              </a:lnSpc>
              <a:buFont typeface="Wingdings" pitchFamily="2" charset="2"/>
              <a:buNone/>
            </a:pPr>
            <a:r>
              <a:rPr lang="pl-PL" sz="2200" smtClean="0"/>
              <a:t>wykaz ww. prac ustala pracodawca po konsultacji z pracownikami lub ich przedstawicielami oraz po zasięgnięciu opinii  lekarza sprawującego profilaktyczną opiekę zdrowotną nad pracownikami;</a:t>
            </a:r>
          </a:p>
          <a:p>
            <a:pPr marL="533400" indent="-533400" eaLnBrk="1" hangingPunct="1">
              <a:lnSpc>
                <a:spcPct val="150000"/>
              </a:lnSpc>
              <a:buFont typeface="Wingdings" pitchFamily="2" charset="2"/>
              <a:buNone/>
            </a:pPr>
            <a:r>
              <a:rPr lang="pl-PL" sz="2200" smtClean="0"/>
              <a:t>ww. czynności stanowią obowiązek pracodawcy (jeżeli występują prace wskazane w art.145 § 1 K.p.);</a:t>
            </a:r>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ctrTitle" idx="4294967295"/>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101379" name="Text Box 4"/>
          <p:cNvSpPr txBox="1">
            <a:spLocks noChangeArrowheads="1"/>
          </p:cNvSpPr>
          <p:nvPr/>
        </p:nvSpPr>
        <p:spPr bwMode="auto">
          <a:xfrm>
            <a:off x="755650" y="1341438"/>
            <a:ext cx="7777163" cy="457200"/>
          </a:xfrm>
          <a:prstGeom prst="rect">
            <a:avLst/>
          </a:prstGeom>
          <a:noFill/>
          <a:ln w="9525">
            <a:noFill/>
            <a:miter lim="800000"/>
            <a:headEnd/>
            <a:tailEnd/>
          </a:ln>
        </p:spPr>
        <p:txBody>
          <a:bodyPr>
            <a:spAutoFit/>
          </a:bodyPr>
          <a:lstStyle/>
          <a:p>
            <a:pPr>
              <a:spcBef>
                <a:spcPct val="50000"/>
              </a:spcBef>
            </a:pPr>
            <a:r>
              <a:rPr lang="pl-PL" sz="2400" b="1"/>
              <a:t> Art. 145 Kodeksu pracy (skrócony czas pracy).</a:t>
            </a:r>
          </a:p>
        </p:txBody>
      </p:sp>
      <p:sp>
        <p:nvSpPr>
          <p:cNvPr id="101380" name="Rectangle 5"/>
          <p:cNvSpPr>
            <a:spLocks noGrp="1" noChangeArrowheads="1"/>
          </p:cNvSpPr>
          <p:nvPr>
            <p:ph type="subTitle" idx="4294967295"/>
          </p:nvPr>
        </p:nvSpPr>
        <p:spPr>
          <a:xfrm>
            <a:off x="755650" y="1989138"/>
            <a:ext cx="8388350" cy="4464050"/>
          </a:xfrm>
          <a:solidFill>
            <a:schemeClr val="bg1"/>
          </a:solidFill>
        </p:spPr>
        <p:txBody>
          <a:bodyPr/>
          <a:lstStyle/>
          <a:p>
            <a:pPr marL="533400" indent="-533400" eaLnBrk="1" hangingPunct="1">
              <a:lnSpc>
                <a:spcPct val="150000"/>
              </a:lnSpc>
              <a:buFont typeface="Wingdings" pitchFamily="2" charset="2"/>
              <a:buNone/>
            </a:pPr>
            <a:r>
              <a:rPr lang="pl-PL" sz="2200" smtClean="0"/>
              <a:t>konsultacje z pracownikami albo ich przedstawicielami mogą nastąpić na zasadach przewidzianych w art. 23711a oraz </a:t>
            </a:r>
            <a:br>
              <a:rPr lang="pl-PL" sz="2200" smtClean="0"/>
            </a:br>
            <a:r>
              <a:rPr lang="pl-PL" sz="2200" smtClean="0"/>
              <a:t>art. 23713a K.p. Pod pojęciem przedstawicieli pracowników należy rozumieć w pierwszym rzędzie zakładową organizację związkową, a w zakładach, w których związki nie działają funkcjonują przedstawiciele pracowników wybrani przez załogę w sposób przyjęty u danego pracodawcy;</a:t>
            </a:r>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ChangeArrowheads="1"/>
          </p:cNvSpPr>
          <p:nvPr>
            <p:ph type="ctrTitle" idx="4294967295"/>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102403" name="Text Box 4"/>
          <p:cNvSpPr txBox="1">
            <a:spLocks noChangeArrowheads="1"/>
          </p:cNvSpPr>
          <p:nvPr/>
        </p:nvSpPr>
        <p:spPr bwMode="auto">
          <a:xfrm>
            <a:off x="755650" y="1341438"/>
            <a:ext cx="7777163" cy="457200"/>
          </a:xfrm>
          <a:prstGeom prst="rect">
            <a:avLst/>
          </a:prstGeom>
          <a:noFill/>
          <a:ln w="9525">
            <a:noFill/>
            <a:miter lim="800000"/>
            <a:headEnd/>
            <a:tailEnd/>
          </a:ln>
        </p:spPr>
        <p:txBody>
          <a:bodyPr>
            <a:spAutoFit/>
          </a:bodyPr>
          <a:lstStyle/>
          <a:p>
            <a:pPr>
              <a:spcBef>
                <a:spcPct val="50000"/>
              </a:spcBef>
            </a:pPr>
            <a:r>
              <a:rPr lang="pl-PL" sz="2400" b="1"/>
              <a:t> Art. 145 Kodeksu pracy (skrócony czas pracy).</a:t>
            </a:r>
          </a:p>
        </p:txBody>
      </p:sp>
      <p:sp>
        <p:nvSpPr>
          <p:cNvPr id="102404" name="Rectangle 5"/>
          <p:cNvSpPr>
            <a:spLocks noGrp="1" noChangeArrowheads="1"/>
          </p:cNvSpPr>
          <p:nvPr>
            <p:ph type="subTitle" idx="4294967295"/>
          </p:nvPr>
        </p:nvSpPr>
        <p:spPr>
          <a:xfrm>
            <a:off x="611188" y="1989138"/>
            <a:ext cx="8713787" cy="4464050"/>
          </a:xfrm>
          <a:solidFill>
            <a:schemeClr val="bg1"/>
          </a:solidFill>
        </p:spPr>
        <p:txBody>
          <a:bodyPr/>
          <a:lstStyle/>
          <a:p>
            <a:pPr marL="533400" indent="-533400" eaLnBrk="1" hangingPunct="1">
              <a:lnSpc>
                <a:spcPct val="150000"/>
              </a:lnSpc>
              <a:buFont typeface="Wingdings" pitchFamily="2" charset="2"/>
              <a:buNone/>
            </a:pPr>
            <a:r>
              <a:rPr lang="pl-PL" sz="2000" smtClean="0"/>
              <a:t>z art. 237</a:t>
            </a:r>
            <a:r>
              <a:rPr lang="pl-PL" sz="2000" baseline="30000" smtClean="0"/>
              <a:t>11a</a:t>
            </a:r>
            <a:r>
              <a:rPr lang="pl-PL" sz="2000" smtClean="0"/>
              <a:t> wynikają ponadto następujące zasady:</a:t>
            </a:r>
          </a:p>
          <a:p>
            <a:pPr marL="533400" indent="-533400" eaLnBrk="1" hangingPunct="1">
              <a:lnSpc>
                <a:spcPct val="150000"/>
              </a:lnSpc>
              <a:buFont typeface="Wingdings" pitchFamily="2" charset="2"/>
              <a:buNone/>
            </a:pPr>
            <a:r>
              <a:rPr lang="pl-PL" sz="2000" smtClean="0"/>
              <a:t>o	pracownik może żądać od pracodawcy podjęcia konsultacji w każdej sprawie z zakresu bhp;</a:t>
            </a:r>
          </a:p>
          <a:p>
            <a:pPr marL="533400" indent="-533400" eaLnBrk="1" hangingPunct="1">
              <a:lnSpc>
                <a:spcPct val="150000"/>
              </a:lnSpc>
              <a:buFont typeface="Wingdings" pitchFamily="2" charset="2"/>
              <a:buNone/>
            </a:pPr>
            <a:r>
              <a:rPr lang="pl-PL" sz="2000" smtClean="0"/>
              <a:t>o	pracownicy lub ich przedstawiciele, w tym wchodzący w skład komisji bhp, mogą kierować do pracodawcy wnioski w sprawie eliminacji lub ograniczenia zagrożeń zawodowych;</a:t>
            </a:r>
          </a:p>
          <a:p>
            <a:pPr marL="533400" indent="-533400" eaLnBrk="1" hangingPunct="1">
              <a:lnSpc>
                <a:spcPct val="150000"/>
              </a:lnSpc>
              <a:buFont typeface="Wingdings" pitchFamily="2" charset="2"/>
              <a:buNone/>
            </a:pPr>
            <a:r>
              <a:rPr lang="pl-PL" sz="2000" smtClean="0"/>
              <a:t>o	na uzasadniony wniosek pracowników lub ich przedstawicieli inspektorzy pracy podejmują działania kontrolno-nadzorcze;</a:t>
            </a:r>
          </a:p>
          <a:p>
            <a:pPr marL="533400" indent="-533400" eaLnBrk="1" hangingPunct="1">
              <a:lnSpc>
                <a:spcPct val="150000"/>
              </a:lnSpc>
              <a:buFont typeface="Wingdings" pitchFamily="2" charset="2"/>
              <a:buNone/>
            </a:pPr>
            <a:r>
              <a:rPr lang="pl-PL" sz="2000" smtClean="0"/>
              <a:t>o	pracownicy lub ich przedstawiciele nie mogą ponosić negatywnych skutków z tytułu realizacji ww. praw.</a:t>
            </a:r>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ChangeArrowheads="1"/>
          </p:cNvSpPr>
          <p:nvPr>
            <p:ph type="ctrTitle" idx="4294967295"/>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103427" name="Text Box 4"/>
          <p:cNvSpPr txBox="1">
            <a:spLocks noChangeArrowheads="1"/>
          </p:cNvSpPr>
          <p:nvPr/>
        </p:nvSpPr>
        <p:spPr bwMode="auto">
          <a:xfrm>
            <a:off x="755650" y="1341438"/>
            <a:ext cx="7777163" cy="457200"/>
          </a:xfrm>
          <a:prstGeom prst="rect">
            <a:avLst/>
          </a:prstGeom>
          <a:noFill/>
          <a:ln w="9525">
            <a:noFill/>
            <a:miter lim="800000"/>
            <a:headEnd/>
            <a:tailEnd/>
          </a:ln>
        </p:spPr>
        <p:txBody>
          <a:bodyPr>
            <a:spAutoFit/>
          </a:bodyPr>
          <a:lstStyle/>
          <a:p>
            <a:pPr>
              <a:spcBef>
                <a:spcPct val="50000"/>
              </a:spcBef>
            </a:pPr>
            <a:r>
              <a:rPr lang="pl-PL" sz="2400" b="1"/>
              <a:t>Art. 146 Kodeksu pracy (praca zmianowa)</a:t>
            </a:r>
          </a:p>
        </p:txBody>
      </p:sp>
      <p:sp>
        <p:nvSpPr>
          <p:cNvPr id="103428" name="Rectangle 5"/>
          <p:cNvSpPr>
            <a:spLocks noGrp="1" noChangeArrowheads="1"/>
          </p:cNvSpPr>
          <p:nvPr>
            <p:ph type="subTitle" idx="4294967295"/>
          </p:nvPr>
        </p:nvSpPr>
        <p:spPr>
          <a:xfrm>
            <a:off x="755650" y="1989138"/>
            <a:ext cx="7993063" cy="4464050"/>
          </a:xfrm>
          <a:solidFill>
            <a:schemeClr val="bg1"/>
          </a:solidFill>
        </p:spPr>
        <p:txBody>
          <a:bodyPr/>
          <a:lstStyle/>
          <a:p>
            <a:pPr marL="533400" indent="-533400" eaLnBrk="1" hangingPunct="1">
              <a:lnSpc>
                <a:spcPct val="150000"/>
              </a:lnSpc>
              <a:buFont typeface="Wingdings" pitchFamily="2" charset="2"/>
              <a:buNone/>
            </a:pPr>
            <a:r>
              <a:rPr lang="pl-PL" sz="2200" smtClean="0"/>
              <a:t>praca zmianowa to wykonywanie pracy wg. ustalonego z góry rozkładu czasu pracy przewidującego zmianę pory wykonywania pracy przez poszczególnych pracowników po upływie określonej liczby godzin, dni lub tygodni, dopuszczalne w każdym systemie czasu pracy (art.128 § 2 pkt 1 i art.146 K.p.)</a:t>
            </a:r>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ChangeArrowheads="1"/>
          </p:cNvSpPr>
          <p:nvPr>
            <p:ph type="ctrTitle" idx="4294967295"/>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104451" name="Text Box 4"/>
          <p:cNvSpPr txBox="1">
            <a:spLocks noChangeArrowheads="1"/>
          </p:cNvSpPr>
          <p:nvPr/>
        </p:nvSpPr>
        <p:spPr bwMode="auto">
          <a:xfrm>
            <a:off x="755650" y="1341438"/>
            <a:ext cx="7777163" cy="457200"/>
          </a:xfrm>
          <a:prstGeom prst="rect">
            <a:avLst/>
          </a:prstGeom>
          <a:noFill/>
          <a:ln w="9525">
            <a:noFill/>
            <a:miter lim="800000"/>
            <a:headEnd/>
            <a:tailEnd/>
          </a:ln>
        </p:spPr>
        <p:txBody>
          <a:bodyPr>
            <a:spAutoFit/>
          </a:bodyPr>
          <a:lstStyle/>
          <a:p>
            <a:pPr>
              <a:spcBef>
                <a:spcPct val="50000"/>
              </a:spcBef>
            </a:pPr>
            <a:r>
              <a:rPr lang="pl-PL" sz="2400" b="1"/>
              <a:t>Art. 146 Kodeksu pracy (praca zmianowa).</a:t>
            </a:r>
          </a:p>
        </p:txBody>
      </p:sp>
      <p:sp>
        <p:nvSpPr>
          <p:cNvPr id="104452" name="Rectangle 5"/>
          <p:cNvSpPr>
            <a:spLocks noGrp="1" noChangeArrowheads="1"/>
          </p:cNvSpPr>
          <p:nvPr>
            <p:ph type="subTitle" idx="4294967295"/>
          </p:nvPr>
        </p:nvSpPr>
        <p:spPr>
          <a:xfrm>
            <a:off x="755650" y="1989138"/>
            <a:ext cx="8388350" cy="4464050"/>
          </a:xfrm>
          <a:solidFill>
            <a:schemeClr val="bg1"/>
          </a:solidFill>
        </p:spPr>
        <p:txBody>
          <a:bodyPr/>
          <a:lstStyle/>
          <a:p>
            <a:pPr marL="533400" indent="-533400" eaLnBrk="1" hangingPunct="1">
              <a:lnSpc>
                <a:spcPct val="150000"/>
              </a:lnSpc>
              <a:buFont typeface="Wingdings" pitchFamily="2" charset="2"/>
              <a:buNone/>
            </a:pPr>
            <a:r>
              <a:rPr lang="pl-PL" sz="2000" smtClean="0"/>
              <a:t>z ww. definicji wynika, że:  </a:t>
            </a:r>
          </a:p>
          <a:p>
            <a:pPr marL="533400" indent="-533400" eaLnBrk="1" hangingPunct="1">
              <a:lnSpc>
                <a:spcPct val="150000"/>
              </a:lnSpc>
              <a:buFont typeface="Wingdings" pitchFamily="2" charset="2"/>
              <a:buNone/>
            </a:pPr>
            <a:r>
              <a:rPr lang="pl-PL" sz="2000" smtClean="0"/>
              <a:t>o	zmianowość może mieć miejsce tylko wówczas, gdy rozkład czasu pracy określony jest z góry na podstawie harmonogramu czasu pracy danego pracownika lub pracowników,</a:t>
            </a:r>
          </a:p>
          <a:p>
            <a:pPr marL="533400" indent="-533400" eaLnBrk="1" hangingPunct="1">
              <a:lnSpc>
                <a:spcPct val="150000"/>
              </a:lnSpc>
              <a:buFont typeface="Wingdings" pitchFamily="2" charset="2"/>
              <a:buNone/>
            </a:pPr>
            <a:r>
              <a:rPr lang="pl-PL" sz="2000" smtClean="0"/>
              <a:t>o	zmianowość musi dotyczyć co najmniej  dwóch pracowników,  gdyż ustawodawca używa w definicji liczby mnogiej,</a:t>
            </a:r>
          </a:p>
          <a:p>
            <a:pPr marL="533400" indent="-533400" eaLnBrk="1" hangingPunct="1">
              <a:lnSpc>
                <a:spcPct val="150000"/>
              </a:lnSpc>
              <a:buFont typeface="Wingdings" pitchFamily="2" charset="2"/>
              <a:buNone/>
            </a:pPr>
            <a:r>
              <a:rPr lang="pl-PL" sz="2000" smtClean="0"/>
              <a:t>o	zmianowość polega na zmianie rozkładu czasu pracy tych co najmniej dwóch pracowników po upływie określonej jednostki czasu, nie musi się jednak łączyć z zastępowaniem innych pracowników.</a:t>
            </a:r>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ChangeArrowheads="1"/>
          </p:cNvSpPr>
          <p:nvPr>
            <p:ph type="ctrTitle" idx="4294967295"/>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105475" name="Text Box 4"/>
          <p:cNvSpPr txBox="1">
            <a:spLocks noChangeArrowheads="1"/>
          </p:cNvSpPr>
          <p:nvPr/>
        </p:nvSpPr>
        <p:spPr bwMode="auto">
          <a:xfrm>
            <a:off x="755650" y="1341438"/>
            <a:ext cx="7777163" cy="457200"/>
          </a:xfrm>
          <a:prstGeom prst="rect">
            <a:avLst/>
          </a:prstGeom>
          <a:noFill/>
          <a:ln w="9525">
            <a:noFill/>
            <a:miter lim="800000"/>
            <a:headEnd/>
            <a:tailEnd/>
          </a:ln>
        </p:spPr>
        <p:txBody>
          <a:bodyPr>
            <a:spAutoFit/>
          </a:bodyPr>
          <a:lstStyle/>
          <a:p>
            <a:pPr>
              <a:spcBef>
                <a:spcPct val="50000"/>
              </a:spcBef>
            </a:pPr>
            <a:r>
              <a:rPr lang="pl-PL" sz="2400" b="1"/>
              <a:t>Art. 146 Kodeksu pracy (praca zmianowa).</a:t>
            </a:r>
          </a:p>
        </p:txBody>
      </p:sp>
      <p:sp>
        <p:nvSpPr>
          <p:cNvPr id="105476" name="Rectangle 5"/>
          <p:cNvSpPr>
            <a:spLocks noGrp="1" noChangeArrowheads="1"/>
          </p:cNvSpPr>
          <p:nvPr>
            <p:ph type="subTitle" idx="4294967295"/>
          </p:nvPr>
        </p:nvSpPr>
        <p:spPr>
          <a:xfrm>
            <a:off x="755650" y="1989138"/>
            <a:ext cx="7993063" cy="4464050"/>
          </a:xfrm>
          <a:solidFill>
            <a:schemeClr val="bg1"/>
          </a:solidFill>
        </p:spPr>
        <p:txBody>
          <a:bodyPr/>
          <a:lstStyle/>
          <a:p>
            <a:pPr marL="533400" indent="-533400" eaLnBrk="1" hangingPunct="1">
              <a:lnSpc>
                <a:spcPct val="150000"/>
              </a:lnSpc>
              <a:buFont typeface="Wingdings" pitchFamily="2" charset="2"/>
              <a:buNone/>
            </a:pPr>
            <a:r>
              <a:rPr lang="pl-PL" sz="2200" smtClean="0"/>
              <a:t>Konsekwencją szerokiej możliwości stosowania pracy zmianowej, w zasadzie niczym nieograniczonej jest tak samo szeroka możliwość zatrudniania pracowników </a:t>
            </a:r>
            <a:br>
              <a:rPr lang="pl-PL" sz="2200" smtClean="0"/>
            </a:br>
            <a:r>
              <a:rPr lang="pl-PL" sz="2200" smtClean="0"/>
              <a:t>w niedziele i święta, gdyż praca zmianowa w myśl </a:t>
            </a:r>
            <a:br>
              <a:rPr lang="pl-PL" sz="2200" smtClean="0"/>
            </a:br>
            <a:r>
              <a:rPr lang="pl-PL" sz="2200" smtClean="0"/>
              <a:t>art. 151 § l pkt 3 na to pozwala;</a:t>
            </a:r>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ctrTitle" idx="4294967295"/>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106499" name="Text Box 4"/>
          <p:cNvSpPr txBox="1">
            <a:spLocks noChangeArrowheads="1"/>
          </p:cNvSpPr>
          <p:nvPr/>
        </p:nvSpPr>
        <p:spPr bwMode="auto">
          <a:xfrm>
            <a:off x="755650" y="1341438"/>
            <a:ext cx="7777163" cy="457200"/>
          </a:xfrm>
          <a:prstGeom prst="rect">
            <a:avLst/>
          </a:prstGeom>
          <a:noFill/>
          <a:ln w="9525">
            <a:noFill/>
            <a:miter lim="800000"/>
            <a:headEnd/>
            <a:tailEnd/>
          </a:ln>
        </p:spPr>
        <p:txBody>
          <a:bodyPr>
            <a:spAutoFit/>
          </a:bodyPr>
          <a:lstStyle/>
          <a:p>
            <a:pPr>
              <a:spcBef>
                <a:spcPct val="50000"/>
              </a:spcBef>
            </a:pPr>
            <a:r>
              <a:rPr lang="pl-PL" sz="2400" b="1"/>
              <a:t>Art. 146 Kodeksu pracy (praca zmianowa).</a:t>
            </a:r>
          </a:p>
        </p:txBody>
      </p:sp>
      <p:sp>
        <p:nvSpPr>
          <p:cNvPr id="106500" name="Rectangle 5"/>
          <p:cNvSpPr>
            <a:spLocks noGrp="1" noChangeArrowheads="1"/>
          </p:cNvSpPr>
          <p:nvPr>
            <p:ph type="subTitle" idx="4294967295"/>
          </p:nvPr>
        </p:nvSpPr>
        <p:spPr>
          <a:xfrm>
            <a:off x="755650" y="1989138"/>
            <a:ext cx="8137525" cy="4464050"/>
          </a:xfrm>
          <a:solidFill>
            <a:schemeClr val="bg1"/>
          </a:solidFill>
        </p:spPr>
        <p:txBody>
          <a:bodyPr/>
          <a:lstStyle/>
          <a:p>
            <a:pPr marL="533400" indent="-533400" eaLnBrk="1" hangingPunct="1">
              <a:lnSpc>
                <a:spcPct val="150000"/>
              </a:lnSpc>
              <a:buFont typeface="Wingdings" pitchFamily="2" charset="2"/>
              <a:buNone/>
            </a:pPr>
            <a:r>
              <a:rPr lang="pl-PL" sz="2200" smtClean="0"/>
              <a:t>z powyższego wynika jakościowe zróżnicowanie pojęcia pracy zmianowej, która niekoniecznie, tak jak to było dotychczas, musi się łączyć z równoczesnym wykonywaniem pracy przez pracowników danego pracodawcy co najmniej na dwóch zmianach. Równie dobrze zmianowość może polegać na tym, że dany pracownik będzie posiadał zróżnicowany czasowo po pewnym okresie rozkład czasu pracy, </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ctrTitle"/>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11267" name="Text Box 4"/>
          <p:cNvSpPr txBox="1">
            <a:spLocks noChangeArrowheads="1"/>
          </p:cNvSpPr>
          <p:nvPr/>
        </p:nvSpPr>
        <p:spPr bwMode="auto">
          <a:xfrm>
            <a:off x="827088" y="1484313"/>
            <a:ext cx="7777162" cy="457200"/>
          </a:xfrm>
          <a:prstGeom prst="rect">
            <a:avLst/>
          </a:prstGeom>
          <a:noFill/>
          <a:ln w="9525">
            <a:noFill/>
            <a:miter lim="800000"/>
            <a:headEnd/>
            <a:tailEnd/>
          </a:ln>
        </p:spPr>
        <p:txBody>
          <a:bodyPr>
            <a:spAutoFit/>
          </a:bodyPr>
          <a:lstStyle/>
          <a:p>
            <a:pPr>
              <a:spcBef>
                <a:spcPct val="50000"/>
              </a:spcBef>
            </a:pPr>
            <a:r>
              <a:rPr lang="pl-PL" sz="2400" b="1"/>
              <a:t>Art.128 K.p. definicje:</a:t>
            </a:r>
          </a:p>
        </p:txBody>
      </p:sp>
      <p:sp>
        <p:nvSpPr>
          <p:cNvPr id="11268" name="Rectangle 5"/>
          <p:cNvSpPr>
            <a:spLocks noGrp="1" noChangeArrowheads="1"/>
          </p:cNvSpPr>
          <p:nvPr>
            <p:ph type="subTitle" idx="1"/>
          </p:nvPr>
        </p:nvSpPr>
        <p:spPr>
          <a:xfrm>
            <a:off x="755650" y="2276475"/>
            <a:ext cx="7848600" cy="4176713"/>
          </a:xfrm>
          <a:solidFill>
            <a:schemeClr val="bg1"/>
          </a:solidFill>
        </p:spPr>
        <p:txBody>
          <a:bodyPr/>
          <a:lstStyle/>
          <a:p>
            <a:pPr marL="533400" indent="-533400" eaLnBrk="1" hangingPunct="1">
              <a:lnSpc>
                <a:spcPct val="150000"/>
              </a:lnSpc>
            </a:pPr>
            <a:r>
              <a:rPr lang="pl-PL" sz="2200" b="1" smtClean="0"/>
              <a:t>Dni wolne od pracy</a:t>
            </a:r>
            <a:r>
              <a:rPr lang="pl-PL" sz="2200" smtClean="0"/>
              <a:t> — dni wolne od pracy wynikające z zasady średnio 5-dniowego tygodnia pracy, o której mowa w art. 129 § l K.p.</a:t>
            </a:r>
          </a:p>
          <a:p>
            <a:pPr marL="533400" indent="-533400" eaLnBrk="1" hangingPunct="1">
              <a:lnSpc>
                <a:spcPct val="150000"/>
              </a:lnSpc>
            </a:pPr>
            <a:endParaRPr lang="pl-PL" sz="2200" smtClean="0"/>
          </a:p>
          <a:p>
            <a:pPr marL="533400" indent="-533400" eaLnBrk="1" hangingPunct="1">
              <a:lnSpc>
                <a:spcPct val="150000"/>
              </a:lnSpc>
            </a:pPr>
            <a:r>
              <a:rPr lang="pl-PL" sz="2200" b="1" smtClean="0"/>
              <a:t>Dni ustawowo wolne od pracy</a:t>
            </a:r>
            <a:r>
              <a:rPr lang="pl-PL" sz="2200" smtClean="0"/>
              <a:t> — niedziele i święta określone w ustawie z dnia 18 stycznia 1951 r. o dniach wolnych od pracy, Dz. U. Nr 4, poz. 28, z późn. zm. oraz z 1990 r. Nr 28, poz. 160.</a:t>
            </a:r>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ChangeArrowheads="1"/>
          </p:cNvSpPr>
          <p:nvPr>
            <p:ph type="ctrTitle" idx="4294967295"/>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107523" name="Text Box 4"/>
          <p:cNvSpPr txBox="1">
            <a:spLocks noChangeArrowheads="1"/>
          </p:cNvSpPr>
          <p:nvPr/>
        </p:nvSpPr>
        <p:spPr bwMode="auto">
          <a:xfrm>
            <a:off x="755650" y="1341438"/>
            <a:ext cx="7777163" cy="457200"/>
          </a:xfrm>
          <a:prstGeom prst="rect">
            <a:avLst/>
          </a:prstGeom>
          <a:noFill/>
          <a:ln w="9525">
            <a:noFill/>
            <a:miter lim="800000"/>
            <a:headEnd/>
            <a:tailEnd/>
          </a:ln>
        </p:spPr>
        <p:txBody>
          <a:bodyPr>
            <a:spAutoFit/>
          </a:bodyPr>
          <a:lstStyle/>
          <a:p>
            <a:pPr>
              <a:spcBef>
                <a:spcPct val="50000"/>
              </a:spcBef>
            </a:pPr>
            <a:r>
              <a:rPr lang="pl-PL" sz="2400" b="1"/>
              <a:t>Art. 146 Kodeksu pracy (praca zmianowa).</a:t>
            </a:r>
          </a:p>
        </p:txBody>
      </p:sp>
      <p:sp>
        <p:nvSpPr>
          <p:cNvPr id="107524" name="Rectangle 5"/>
          <p:cNvSpPr>
            <a:spLocks noGrp="1" noChangeArrowheads="1"/>
          </p:cNvSpPr>
          <p:nvPr>
            <p:ph type="subTitle" idx="4294967295"/>
          </p:nvPr>
        </p:nvSpPr>
        <p:spPr>
          <a:xfrm>
            <a:off x="755650" y="1989138"/>
            <a:ext cx="7777163" cy="4464050"/>
          </a:xfrm>
          <a:solidFill>
            <a:schemeClr val="bg1"/>
          </a:solidFill>
        </p:spPr>
        <p:txBody>
          <a:bodyPr/>
          <a:lstStyle/>
          <a:p>
            <a:pPr marL="533400" indent="-533400" eaLnBrk="1" hangingPunct="1">
              <a:lnSpc>
                <a:spcPct val="150000"/>
              </a:lnSpc>
              <a:buFont typeface="Wingdings" pitchFamily="2" charset="2"/>
              <a:buNone/>
            </a:pPr>
            <a:r>
              <a:rPr lang="pl-PL" sz="2200" smtClean="0"/>
              <a:t>np. przez pierwsze dwa tygodnie miesięcznego okresu rozliczeniowego będzie pracował od 7°° do 15°° a przez następne dwa tygodnie od 12°° do 20°°. Taki rozkład czasu pracy wyczerpie definicje pracy zmianowej, a co za tym idzie pozwoli pracodawcy zatrudniać pracowników w niedziele i święta.</a:t>
            </a:r>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ChangeArrowheads="1"/>
          </p:cNvSpPr>
          <p:nvPr>
            <p:ph type="ctrTitle" idx="4294967295"/>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108547" name="Text Box 4"/>
          <p:cNvSpPr txBox="1">
            <a:spLocks noChangeArrowheads="1"/>
          </p:cNvSpPr>
          <p:nvPr/>
        </p:nvSpPr>
        <p:spPr bwMode="auto">
          <a:xfrm>
            <a:off x="755650" y="1341438"/>
            <a:ext cx="7777163" cy="457200"/>
          </a:xfrm>
          <a:prstGeom prst="rect">
            <a:avLst/>
          </a:prstGeom>
          <a:noFill/>
          <a:ln w="9525">
            <a:noFill/>
            <a:miter lim="800000"/>
            <a:headEnd/>
            <a:tailEnd/>
          </a:ln>
        </p:spPr>
        <p:txBody>
          <a:bodyPr>
            <a:spAutoFit/>
          </a:bodyPr>
          <a:lstStyle/>
          <a:p>
            <a:pPr>
              <a:spcBef>
                <a:spcPct val="50000"/>
              </a:spcBef>
            </a:pPr>
            <a:r>
              <a:rPr lang="pl-PL" sz="2400" b="1"/>
              <a:t> Art.147  (Liczba dni wolnych)</a:t>
            </a:r>
          </a:p>
        </p:txBody>
      </p:sp>
      <p:sp>
        <p:nvSpPr>
          <p:cNvPr id="108548" name="Rectangle 5"/>
          <p:cNvSpPr>
            <a:spLocks noGrp="1" noChangeArrowheads="1"/>
          </p:cNvSpPr>
          <p:nvPr>
            <p:ph type="subTitle" idx="4294967295"/>
          </p:nvPr>
        </p:nvSpPr>
        <p:spPr>
          <a:xfrm>
            <a:off x="755650" y="1989138"/>
            <a:ext cx="7777163" cy="4464050"/>
          </a:xfrm>
          <a:solidFill>
            <a:schemeClr val="bg1"/>
          </a:solidFill>
        </p:spPr>
        <p:txBody>
          <a:bodyPr/>
          <a:lstStyle/>
          <a:p>
            <a:pPr marL="533400" indent="-533400" eaLnBrk="1" hangingPunct="1">
              <a:lnSpc>
                <a:spcPct val="150000"/>
              </a:lnSpc>
              <a:buFont typeface="Wingdings" pitchFamily="2" charset="2"/>
              <a:buNone/>
            </a:pPr>
            <a:r>
              <a:rPr lang="pl-PL" sz="2200" smtClean="0"/>
              <a:t>1.	W razie stosowania systemu czasu pracy przewidującego pracę w niedziele i święta, pracownikowi przysługuje w okresie rozliczeniowym łączna liczba dni wolnych  od pracy odpowiadająca co najmniej:</a:t>
            </a:r>
          </a:p>
          <a:p>
            <a:pPr marL="742950" lvl="1" indent="-285750" eaLnBrk="1" hangingPunct="1">
              <a:lnSpc>
                <a:spcPct val="150000"/>
              </a:lnSpc>
              <a:buFontTx/>
              <a:buChar char="•"/>
            </a:pPr>
            <a:r>
              <a:rPr lang="pl-PL" sz="2000" smtClean="0"/>
              <a:t>liczbie niedziel</a:t>
            </a:r>
          </a:p>
          <a:p>
            <a:pPr marL="742950" lvl="1" indent="-285750" eaLnBrk="1" hangingPunct="1">
              <a:lnSpc>
                <a:spcPct val="150000"/>
              </a:lnSpc>
              <a:buFontTx/>
              <a:buChar char="•"/>
            </a:pPr>
            <a:r>
              <a:rPr lang="pl-PL" sz="2000" smtClean="0"/>
              <a:t>liczbie świąt</a:t>
            </a:r>
          </a:p>
          <a:p>
            <a:pPr marL="742950" lvl="1" indent="-285750" eaLnBrk="1" hangingPunct="1">
              <a:lnSpc>
                <a:spcPct val="150000"/>
              </a:lnSpc>
              <a:buFontTx/>
              <a:buChar char="•"/>
            </a:pPr>
            <a:r>
              <a:rPr lang="pl-PL" sz="2000" smtClean="0"/>
              <a:t>liczbie dni wolnych od pracy wynikających z przeciętnie 5 dniowego tygodnia pracy.</a:t>
            </a:r>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ChangeArrowheads="1"/>
          </p:cNvSpPr>
          <p:nvPr>
            <p:ph type="ctrTitle" idx="4294967295"/>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109571" name="Text Box 4"/>
          <p:cNvSpPr txBox="1">
            <a:spLocks noChangeArrowheads="1"/>
          </p:cNvSpPr>
          <p:nvPr/>
        </p:nvSpPr>
        <p:spPr bwMode="auto">
          <a:xfrm>
            <a:off x="755650" y="1341438"/>
            <a:ext cx="7777163" cy="457200"/>
          </a:xfrm>
          <a:prstGeom prst="rect">
            <a:avLst/>
          </a:prstGeom>
          <a:noFill/>
          <a:ln w="9525">
            <a:noFill/>
            <a:miter lim="800000"/>
            <a:headEnd/>
            <a:tailEnd/>
          </a:ln>
        </p:spPr>
        <p:txBody>
          <a:bodyPr>
            <a:spAutoFit/>
          </a:bodyPr>
          <a:lstStyle/>
          <a:p>
            <a:pPr>
              <a:spcBef>
                <a:spcPct val="50000"/>
              </a:spcBef>
            </a:pPr>
            <a:r>
              <a:rPr lang="pl-PL" sz="2400" b="1"/>
              <a:t> Art.147  (Liczba dni wolnych)</a:t>
            </a:r>
          </a:p>
        </p:txBody>
      </p:sp>
      <p:sp>
        <p:nvSpPr>
          <p:cNvPr id="109572" name="Rectangle 5"/>
          <p:cNvSpPr>
            <a:spLocks noGrp="1" noChangeArrowheads="1"/>
          </p:cNvSpPr>
          <p:nvPr>
            <p:ph type="subTitle" idx="4294967295"/>
          </p:nvPr>
        </p:nvSpPr>
        <p:spPr>
          <a:xfrm>
            <a:off x="755650" y="1989138"/>
            <a:ext cx="7777163" cy="4464050"/>
          </a:xfrm>
          <a:solidFill>
            <a:schemeClr val="bg1"/>
          </a:solidFill>
        </p:spPr>
        <p:txBody>
          <a:bodyPr/>
          <a:lstStyle/>
          <a:p>
            <a:pPr marL="533400" indent="-533400" eaLnBrk="1" hangingPunct="1">
              <a:lnSpc>
                <a:spcPct val="150000"/>
              </a:lnSpc>
              <a:buFont typeface="Wingdings" pitchFamily="2" charset="2"/>
              <a:buNone/>
            </a:pPr>
            <a:r>
              <a:rPr lang="pl-PL" sz="2200" smtClean="0"/>
              <a:t>2.	Liczba niedziel i świąt jest określona w ustawie z dnia 18 stycznia 1951 r. „o dniach wolnych od pracy”.</a:t>
            </a:r>
          </a:p>
          <a:p>
            <a:pPr marL="533400" indent="-533400" eaLnBrk="1" hangingPunct="1">
              <a:lnSpc>
                <a:spcPct val="150000"/>
              </a:lnSpc>
              <a:buFont typeface="Wingdings" pitchFamily="2" charset="2"/>
              <a:buNone/>
            </a:pPr>
            <a:endParaRPr lang="pl-PL" sz="2200" smtClean="0"/>
          </a:p>
          <a:p>
            <a:pPr marL="533400" indent="-533400" eaLnBrk="1" hangingPunct="1">
              <a:lnSpc>
                <a:spcPct val="150000"/>
              </a:lnSpc>
              <a:buFont typeface="Wingdings" pitchFamily="2" charset="2"/>
              <a:buNone/>
            </a:pPr>
            <a:r>
              <a:rPr lang="pl-PL" sz="2200" smtClean="0"/>
              <a:t>3.	Liczba dni wolnych od pracy wynikających z zasady średnio 5 dniowego tygodnia pracy wynika z metody obliczenia z art.130 § 1 i § 2 Kodeksu pracy </a:t>
            </a:r>
            <a:br>
              <a:rPr lang="pl-PL" sz="2200" smtClean="0"/>
            </a:br>
            <a:r>
              <a:rPr lang="pl-PL" sz="2200" smtClean="0"/>
              <a:t>(z powyższego wynika, że w każdym tygodniu pracownikowi przysługuje 1 dzień wolny od pracy niezależnie od niedzieli).</a:t>
            </a:r>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ctrTitle" idx="4294967295"/>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110595" name="Text Box 4"/>
          <p:cNvSpPr txBox="1">
            <a:spLocks noChangeArrowheads="1"/>
          </p:cNvSpPr>
          <p:nvPr/>
        </p:nvSpPr>
        <p:spPr bwMode="auto">
          <a:xfrm>
            <a:off x="755650" y="1341438"/>
            <a:ext cx="7777163" cy="457200"/>
          </a:xfrm>
          <a:prstGeom prst="rect">
            <a:avLst/>
          </a:prstGeom>
          <a:noFill/>
          <a:ln w="9525">
            <a:noFill/>
            <a:miter lim="800000"/>
            <a:headEnd/>
            <a:tailEnd/>
          </a:ln>
        </p:spPr>
        <p:txBody>
          <a:bodyPr>
            <a:spAutoFit/>
          </a:bodyPr>
          <a:lstStyle/>
          <a:p>
            <a:pPr>
              <a:spcBef>
                <a:spcPct val="50000"/>
              </a:spcBef>
            </a:pPr>
            <a:r>
              <a:rPr lang="pl-PL" sz="2400" b="1"/>
              <a:t> Art.148 (Zakaz przedłużania normy dobowej)</a:t>
            </a:r>
          </a:p>
        </p:txBody>
      </p:sp>
      <p:sp>
        <p:nvSpPr>
          <p:cNvPr id="110596" name="Rectangle 5"/>
          <p:cNvSpPr>
            <a:spLocks noGrp="1" noChangeArrowheads="1"/>
          </p:cNvSpPr>
          <p:nvPr>
            <p:ph type="subTitle" idx="4294967295"/>
          </p:nvPr>
        </p:nvSpPr>
        <p:spPr>
          <a:xfrm>
            <a:off x="612775" y="1989138"/>
            <a:ext cx="8351838" cy="4537075"/>
          </a:xfrm>
          <a:solidFill>
            <a:schemeClr val="bg1"/>
          </a:solidFill>
        </p:spPr>
        <p:txBody>
          <a:bodyPr/>
          <a:lstStyle/>
          <a:p>
            <a:pPr marL="533400" indent="-533400" eaLnBrk="1" hangingPunct="1">
              <a:lnSpc>
                <a:spcPct val="150000"/>
              </a:lnSpc>
              <a:buFont typeface="Wingdings" pitchFamily="2" charset="2"/>
              <a:buNone/>
            </a:pPr>
            <a:r>
              <a:rPr lang="pl-PL" sz="2100" smtClean="0"/>
              <a:t>1.	Przepis ten pełni funkcję ochronną zakazując zatrudniania ponad 8 godzin  na dobę pracowników wymienionych w punkcie 1 – 3 w sytuacji, gdy pracodawca wprowadził wydłużony czas pracy w skali doby. Nieprzepracowanie tej normy nie może umniejszać wynagrodzenia pracownika.</a:t>
            </a:r>
          </a:p>
          <a:p>
            <a:pPr marL="533400" indent="-533400" eaLnBrk="1" hangingPunct="1">
              <a:lnSpc>
                <a:spcPct val="150000"/>
              </a:lnSpc>
              <a:buFont typeface="Wingdings" pitchFamily="2" charset="2"/>
              <a:buNone/>
            </a:pPr>
            <a:r>
              <a:rPr lang="pl-PL" sz="2100" smtClean="0"/>
              <a:t>2.	Ww. przepis wprowadza rozwiązanie, które zakazuje zatrudniania ww. pracowników ponad 8 godzin na dobę – wypłata wynagrodzenia wynika z rozkładu ryzyka</a:t>
            </a:r>
            <a:br>
              <a:rPr lang="pl-PL" sz="2100" smtClean="0"/>
            </a:br>
            <a:r>
              <a:rPr lang="pl-PL" sz="2100" smtClean="0"/>
              <a:t>(art.81 § 1 Kodeksu pracy).</a:t>
            </a:r>
          </a:p>
        </p:txBody>
      </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ctrTitle" idx="4294967295"/>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111619" name="Text Box 4"/>
          <p:cNvSpPr txBox="1">
            <a:spLocks noChangeArrowheads="1"/>
          </p:cNvSpPr>
          <p:nvPr/>
        </p:nvSpPr>
        <p:spPr bwMode="auto">
          <a:xfrm>
            <a:off x="755650" y="1341438"/>
            <a:ext cx="7777163" cy="457200"/>
          </a:xfrm>
          <a:prstGeom prst="rect">
            <a:avLst/>
          </a:prstGeom>
          <a:noFill/>
          <a:ln w="9525">
            <a:noFill/>
            <a:miter lim="800000"/>
            <a:headEnd/>
            <a:tailEnd/>
          </a:ln>
        </p:spPr>
        <p:txBody>
          <a:bodyPr>
            <a:spAutoFit/>
          </a:bodyPr>
          <a:lstStyle/>
          <a:p>
            <a:pPr>
              <a:spcBef>
                <a:spcPct val="50000"/>
              </a:spcBef>
            </a:pPr>
            <a:r>
              <a:rPr lang="pl-PL" sz="2400" b="1"/>
              <a:t> Art.148 (Zakaz przedłużania normy dobowej)</a:t>
            </a:r>
          </a:p>
        </p:txBody>
      </p:sp>
      <p:sp>
        <p:nvSpPr>
          <p:cNvPr id="111620" name="Rectangle 5"/>
          <p:cNvSpPr>
            <a:spLocks noGrp="1" noChangeArrowheads="1"/>
          </p:cNvSpPr>
          <p:nvPr>
            <p:ph type="subTitle" idx="4294967295"/>
          </p:nvPr>
        </p:nvSpPr>
        <p:spPr>
          <a:xfrm>
            <a:off x="755650" y="1989138"/>
            <a:ext cx="7777163" cy="4464050"/>
          </a:xfrm>
          <a:solidFill>
            <a:schemeClr val="bg1"/>
          </a:solidFill>
        </p:spPr>
        <p:txBody>
          <a:bodyPr/>
          <a:lstStyle/>
          <a:p>
            <a:pPr marL="533400" indent="-533400" eaLnBrk="1" hangingPunct="1">
              <a:lnSpc>
                <a:spcPct val="150000"/>
              </a:lnSpc>
              <a:buFont typeface="Wingdings" pitchFamily="2" charset="2"/>
              <a:buNone/>
            </a:pPr>
            <a:r>
              <a:rPr lang="pl-PL" sz="2200" smtClean="0"/>
              <a:t>3.	Ustawodawca określił wyczerpująco i kompleksowo wszystkie rozkłady czasu pracy, do których należy  stosować postanowienia ww. przepisu tj.:</a:t>
            </a:r>
          </a:p>
          <a:p>
            <a:pPr marL="533400" indent="-533400" eaLnBrk="1" hangingPunct="1">
              <a:lnSpc>
                <a:spcPct val="150000"/>
              </a:lnSpc>
              <a:buFontTx/>
              <a:buChar char="•"/>
            </a:pPr>
            <a:r>
              <a:rPr lang="pl-PL" sz="2200" smtClean="0"/>
              <a:t>równoważnego systemu czasu pracy dopuszczającego wydłużenie normy dobowej do 12 godzin (art.135),</a:t>
            </a:r>
          </a:p>
          <a:p>
            <a:pPr marL="533400" indent="-533400" eaLnBrk="1" hangingPunct="1">
              <a:lnSpc>
                <a:spcPct val="150000"/>
              </a:lnSpc>
              <a:buFontTx/>
              <a:buChar char="•"/>
            </a:pPr>
            <a:r>
              <a:rPr lang="pl-PL" sz="2200" smtClean="0"/>
              <a:t>równoważnego systemu czasu pracy dopuszczającego wydłużenia normy dobowej do 16 godzin (art.136),</a:t>
            </a:r>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ChangeArrowheads="1"/>
          </p:cNvSpPr>
          <p:nvPr>
            <p:ph type="ctrTitle" idx="4294967295"/>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112643" name="Text Box 4"/>
          <p:cNvSpPr txBox="1">
            <a:spLocks noChangeArrowheads="1"/>
          </p:cNvSpPr>
          <p:nvPr/>
        </p:nvSpPr>
        <p:spPr bwMode="auto">
          <a:xfrm>
            <a:off x="755650" y="1341438"/>
            <a:ext cx="7777163" cy="457200"/>
          </a:xfrm>
          <a:prstGeom prst="rect">
            <a:avLst/>
          </a:prstGeom>
          <a:noFill/>
          <a:ln w="9525">
            <a:noFill/>
            <a:miter lim="800000"/>
            <a:headEnd/>
            <a:tailEnd/>
          </a:ln>
        </p:spPr>
        <p:txBody>
          <a:bodyPr>
            <a:spAutoFit/>
          </a:bodyPr>
          <a:lstStyle/>
          <a:p>
            <a:pPr>
              <a:spcBef>
                <a:spcPct val="50000"/>
              </a:spcBef>
            </a:pPr>
            <a:r>
              <a:rPr lang="pl-PL" sz="2400" b="1"/>
              <a:t> Art.148 (Zakaz przedłużania normy dobowej)</a:t>
            </a:r>
          </a:p>
        </p:txBody>
      </p:sp>
      <p:sp>
        <p:nvSpPr>
          <p:cNvPr id="112644" name="Rectangle 5"/>
          <p:cNvSpPr>
            <a:spLocks noGrp="1" noChangeArrowheads="1"/>
          </p:cNvSpPr>
          <p:nvPr>
            <p:ph type="subTitle" idx="4294967295"/>
          </p:nvPr>
        </p:nvSpPr>
        <p:spPr>
          <a:xfrm>
            <a:off x="755650" y="1989138"/>
            <a:ext cx="7777163" cy="4464050"/>
          </a:xfrm>
          <a:solidFill>
            <a:schemeClr val="bg1"/>
          </a:solidFill>
        </p:spPr>
        <p:txBody>
          <a:bodyPr/>
          <a:lstStyle/>
          <a:p>
            <a:pPr marL="533400" indent="-533400" eaLnBrk="1" hangingPunct="1">
              <a:lnSpc>
                <a:spcPct val="150000"/>
              </a:lnSpc>
              <a:buFontTx/>
              <a:buChar char="•"/>
            </a:pPr>
            <a:r>
              <a:rPr lang="pl-PL" sz="2200" smtClean="0"/>
              <a:t>równoważnego systemu czasu pracy dopuszczającego wydłużenia normy dobowej do 24 godzin (art.137),</a:t>
            </a:r>
          </a:p>
          <a:p>
            <a:pPr marL="533400" indent="-533400" eaLnBrk="1" hangingPunct="1">
              <a:lnSpc>
                <a:spcPct val="150000"/>
              </a:lnSpc>
              <a:buFontTx/>
              <a:buChar char="•"/>
            </a:pPr>
            <a:r>
              <a:rPr lang="pl-PL" sz="2200" smtClean="0"/>
              <a:t>systemu pracy w ruchu ciągłym (art.139),</a:t>
            </a:r>
          </a:p>
          <a:p>
            <a:pPr marL="533400" indent="-533400" eaLnBrk="1" hangingPunct="1">
              <a:lnSpc>
                <a:spcPct val="150000"/>
              </a:lnSpc>
              <a:buFontTx/>
              <a:buChar char="•"/>
            </a:pPr>
            <a:r>
              <a:rPr lang="pl-PL" sz="2200" smtClean="0"/>
              <a:t>systemu skróconego tygodnia pracy (art.143),</a:t>
            </a:r>
          </a:p>
          <a:p>
            <a:pPr marL="533400" indent="-533400" eaLnBrk="1" hangingPunct="1">
              <a:lnSpc>
                <a:spcPct val="150000"/>
              </a:lnSpc>
              <a:buFontTx/>
              <a:buChar char="•"/>
            </a:pPr>
            <a:r>
              <a:rPr lang="pl-PL" sz="2200" smtClean="0"/>
              <a:t>weekendowego systemu czasu pracy (art.144).</a:t>
            </a:r>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ChangeArrowheads="1"/>
          </p:cNvSpPr>
          <p:nvPr>
            <p:ph type="ctrTitle" idx="4294967295"/>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113667" name="Text Box 4"/>
          <p:cNvSpPr txBox="1">
            <a:spLocks noChangeArrowheads="1"/>
          </p:cNvSpPr>
          <p:nvPr/>
        </p:nvSpPr>
        <p:spPr bwMode="auto">
          <a:xfrm>
            <a:off x="755650" y="1341438"/>
            <a:ext cx="7777163" cy="457200"/>
          </a:xfrm>
          <a:prstGeom prst="rect">
            <a:avLst/>
          </a:prstGeom>
          <a:noFill/>
          <a:ln w="9525">
            <a:noFill/>
            <a:miter lim="800000"/>
            <a:headEnd/>
            <a:tailEnd/>
          </a:ln>
        </p:spPr>
        <p:txBody>
          <a:bodyPr>
            <a:spAutoFit/>
          </a:bodyPr>
          <a:lstStyle/>
          <a:p>
            <a:pPr>
              <a:spcBef>
                <a:spcPct val="50000"/>
              </a:spcBef>
            </a:pPr>
            <a:r>
              <a:rPr lang="pl-PL" sz="2400" b="1"/>
              <a:t> Art.149 (Ewidencja czasu pracy)</a:t>
            </a:r>
          </a:p>
        </p:txBody>
      </p:sp>
      <p:sp>
        <p:nvSpPr>
          <p:cNvPr id="113668" name="Rectangle 5"/>
          <p:cNvSpPr>
            <a:spLocks noGrp="1" noChangeArrowheads="1"/>
          </p:cNvSpPr>
          <p:nvPr>
            <p:ph type="subTitle" idx="4294967295"/>
          </p:nvPr>
        </p:nvSpPr>
        <p:spPr>
          <a:xfrm>
            <a:off x="755650" y="1989138"/>
            <a:ext cx="7777163" cy="4464050"/>
          </a:xfrm>
          <a:solidFill>
            <a:schemeClr val="bg1"/>
          </a:solidFill>
        </p:spPr>
        <p:txBody>
          <a:bodyPr/>
          <a:lstStyle/>
          <a:p>
            <a:pPr marL="533400" indent="-533400" eaLnBrk="1" hangingPunct="1">
              <a:lnSpc>
                <a:spcPct val="150000"/>
              </a:lnSpc>
              <a:buFont typeface="Wingdings" pitchFamily="2" charset="2"/>
              <a:buNone/>
            </a:pPr>
            <a:r>
              <a:rPr lang="pl-PL" sz="2200" smtClean="0"/>
              <a:t>1.	Czas pracy jest podstawową mierzalną kategorią określającą  rozmiar świadczonej przez pracownika pracy. W konsekwencji rozmiar czasu pracy jest istotnym elementem umowy o pracę, który musi być przedmiotem negocjacji przy zawieraniu kontraktu, a następnie winien być określony w pisemnej umowie o pracę.</a:t>
            </a:r>
          </a:p>
        </p:txBody>
      </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ChangeArrowheads="1"/>
          </p:cNvSpPr>
          <p:nvPr>
            <p:ph type="ctrTitle" idx="4294967295"/>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114691" name="Text Box 4"/>
          <p:cNvSpPr txBox="1">
            <a:spLocks noChangeArrowheads="1"/>
          </p:cNvSpPr>
          <p:nvPr/>
        </p:nvSpPr>
        <p:spPr bwMode="auto">
          <a:xfrm>
            <a:off x="755650" y="1341438"/>
            <a:ext cx="7777163" cy="457200"/>
          </a:xfrm>
          <a:prstGeom prst="rect">
            <a:avLst/>
          </a:prstGeom>
          <a:noFill/>
          <a:ln w="9525">
            <a:noFill/>
            <a:miter lim="800000"/>
            <a:headEnd/>
            <a:tailEnd/>
          </a:ln>
        </p:spPr>
        <p:txBody>
          <a:bodyPr>
            <a:spAutoFit/>
          </a:bodyPr>
          <a:lstStyle/>
          <a:p>
            <a:pPr>
              <a:spcBef>
                <a:spcPct val="50000"/>
              </a:spcBef>
            </a:pPr>
            <a:r>
              <a:rPr lang="pl-PL" sz="2400" b="1"/>
              <a:t> Art.149 (Ewidencja czasu pracy)</a:t>
            </a:r>
          </a:p>
        </p:txBody>
      </p:sp>
      <p:sp>
        <p:nvSpPr>
          <p:cNvPr id="114692" name="Rectangle 5"/>
          <p:cNvSpPr>
            <a:spLocks noGrp="1" noChangeArrowheads="1"/>
          </p:cNvSpPr>
          <p:nvPr>
            <p:ph type="subTitle" idx="4294967295"/>
          </p:nvPr>
        </p:nvSpPr>
        <p:spPr>
          <a:xfrm>
            <a:off x="755650" y="1989138"/>
            <a:ext cx="7777163" cy="4464050"/>
          </a:xfrm>
          <a:solidFill>
            <a:schemeClr val="bg1"/>
          </a:solidFill>
        </p:spPr>
        <p:txBody>
          <a:bodyPr/>
          <a:lstStyle/>
          <a:p>
            <a:pPr marL="533400" indent="-533400" eaLnBrk="1" hangingPunct="1">
              <a:lnSpc>
                <a:spcPct val="150000"/>
              </a:lnSpc>
              <a:buFont typeface="Wingdings" pitchFamily="2" charset="2"/>
              <a:buNone/>
            </a:pPr>
            <a:r>
              <a:rPr lang="pl-PL" sz="2200" smtClean="0"/>
              <a:t>2.	Obowiązek prowadzenia ewidencji czasu pracy bywa błędnie nazywany wymogiem realizowanym dla potrzeb organów kontroli i nadzoru nad warunkami pracy. Ewidencja ma jednak w pierwszym rzędzie zabezpieczyć uprawnienia pracownicze, czyli uczciwie określać miarę pracy świadczonej na rzecz pracodawcy.</a:t>
            </a:r>
          </a:p>
        </p:txBody>
      </p:sp>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Grp="1" noChangeArrowheads="1"/>
          </p:cNvSpPr>
          <p:nvPr>
            <p:ph type="ctrTitle" idx="4294967295"/>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115715" name="Text Box 4"/>
          <p:cNvSpPr txBox="1">
            <a:spLocks noChangeArrowheads="1"/>
          </p:cNvSpPr>
          <p:nvPr/>
        </p:nvSpPr>
        <p:spPr bwMode="auto">
          <a:xfrm>
            <a:off x="755650" y="1341438"/>
            <a:ext cx="7777163" cy="457200"/>
          </a:xfrm>
          <a:prstGeom prst="rect">
            <a:avLst/>
          </a:prstGeom>
          <a:noFill/>
          <a:ln w="9525">
            <a:noFill/>
            <a:miter lim="800000"/>
            <a:headEnd/>
            <a:tailEnd/>
          </a:ln>
        </p:spPr>
        <p:txBody>
          <a:bodyPr>
            <a:spAutoFit/>
          </a:bodyPr>
          <a:lstStyle/>
          <a:p>
            <a:pPr>
              <a:spcBef>
                <a:spcPct val="50000"/>
              </a:spcBef>
            </a:pPr>
            <a:r>
              <a:rPr lang="pl-PL" sz="2400" b="1"/>
              <a:t> Art.149 (Ewidencja czasu pracy)</a:t>
            </a:r>
          </a:p>
        </p:txBody>
      </p:sp>
      <p:sp>
        <p:nvSpPr>
          <p:cNvPr id="115716" name="Rectangle 5"/>
          <p:cNvSpPr>
            <a:spLocks noGrp="1" noChangeArrowheads="1"/>
          </p:cNvSpPr>
          <p:nvPr>
            <p:ph type="subTitle" idx="4294967295"/>
          </p:nvPr>
        </p:nvSpPr>
        <p:spPr>
          <a:xfrm>
            <a:off x="755650" y="1989138"/>
            <a:ext cx="7777163" cy="4464050"/>
          </a:xfrm>
          <a:solidFill>
            <a:schemeClr val="bg1"/>
          </a:solidFill>
        </p:spPr>
        <p:txBody>
          <a:bodyPr/>
          <a:lstStyle/>
          <a:p>
            <a:pPr marL="533400" indent="-533400" eaLnBrk="1" hangingPunct="1">
              <a:lnSpc>
                <a:spcPct val="150000"/>
              </a:lnSpc>
              <a:buFont typeface="Wingdings" pitchFamily="2" charset="2"/>
              <a:buNone/>
            </a:pPr>
            <a:r>
              <a:rPr lang="pl-PL" sz="2200" smtClean="0"/>
              <a:t>3.	Obowiązek prowadzenia ewidencji czasu pracy należy do zakresu dokumentacji w sprawach związanych  </a:t>
            </a:r>
            <a:br>
              <a:rPr lang="pl-PL" sz="2200" smtClean="0"/>
            </a:br>
            <a:r>
              <a:rPr lang="pl-PL" sz="2200" smtClean="0"/>
              <a:t>ze stosunkiem pracy. Na jego podstawie MPiPS wydał </a:t>
            </a:r>
            <a:br>
              <a:rPr lang="pl-PL" sz="2200" smtClean="0"/>
            </a:br>
            <a:r>
              <a:rPr lang="pl-PL" sz="2200" smtClean="0"/>
              <a:t>w dniu 28 maja 1996 roku rozporządzenie wykonawcze. </a:t>
            </a:r>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p:cNvSpPr>
            <a:spLocks noGrp="1" noChangeArrowheads="1"/>
          </p:cNvSpPr>
          <p:nvPr>
            <p:ph type="ctrTitle" idx="4294967295"/>
          </p:nvPr>
        </p:nvSpPr>
        <p:spPr>
          <a:xfrm>
            <a:off x="468313" y="188913"/>
            <a:ext cx="8445500" cy="1716087"/>
          </a:xfrm>
        </p:spPr>
        <p:txBody>
          <a:bodyPr/>
          <a:lstStyle/>
          <a:p>
            <a:pPr eaLnBrk="1" hangingPunct="1"/>
            <a:r>
              <a:rPr lang="pl-PL" sz="4000" smtClean="0">
                <a:solidFill>
                  <a:srgbClr val="000099"/>
                </a:solidFill>
                <a:latin typeface="Times New Roman" pitchFamily="18" charset="0"/>
              </a:rPr>
              <a:t>Czas Pracy</a:t>
            </a:r>
          </a:p>
        </p:txBody>
      </p:sp>
      <p:sp>
        <p:nvSpPr>
          <p:cNvPr id="116739" name="Text Box 4"/>
          <p:cNvSpPr txBox="1">
            <a:spLocks noChangeArrowheads="1"/>
          </p:cNvSpPr>
          <p:nvPr/>
        </p:nvSpPr>
        <p:spPr bwMode="auto">
          <a:xfrm>
            <a:off x="755650" y="1341438"/>
            <a:ext cx="7777163" cy="457200"/>
          </a:xfrm>
          <a:prstGeom prst="rect">
            <a:avLst/>
          </a:prstGeom>
          <a:noFill/>
          <a:ln w="9525">
            <a:noFill/>
            <a:miter lim="800000"/>
            <a:headEnd/>
            <a:tailEnd/>
          </a:ln>
        </p:spPr>
        <p:txBody>
          <a:bodyPr>
            <a:spAutoFit/>
          </a:bodyPr>
          <a:lstStyle/>
          <a:p>
            <a:pPr>
              <a:spcBef>
                <a:spcPct val="50000"/>
              </a:spcBef>
            </a:pPr>
            <a:r>
              <a:rPr lang="pl-PL" sz="2400" b="1"/>
              <a:t> Art.149 (Ewidencja czasu pracy)</a:t>
            </a:r>
          </a:p>
        </p:txBody>
      </p:sp>
      <p:sp>
        <p:nvSpPr>
          <p:cNvPr id="116740" name="Rectangle 5"/>
          <p:cNvSpPr>
            <a:spLocks noGrp="1" noChangeArrowheads="1"/>
          </p:cNvSpPr>
          <p:nvPr>
            <p:ph type="subTitle" idx="4294967295"/>
          </p:nvPr>
        </p:nvSpPr>
        <p:spPr>
          <a:xfrm>
            <a:off x="755650" y="1989138"/>
            <a:ext cx="8064500" cy="4464050"/>
          </a:xfrm>
          <a:solidFill>
            <a:schemeClr val="bg1"/>
          </a:solidFill>
        </p:spPr>
        <p:txBody>
          <a:bodyPr/>
          <a:lstStyle/>
          <a:p>
            <a:pPr marL="533400" indent="-533400" eaLnBrk="1" hangingPunct="1">
              <a:lnSpc>
                <a:spcPct val="150000"/>
              </a:lnSpc>
              <a:buFont typeface="Wingdings" pitchFamily="2" charset="2"/>
              <a:buNone/>
            </a:pPr>
            <a:r>
              <a:rPr lang="pl-PL" sz="2200" smtClean="0"/>
              <a:t>W myśl § 8 rozporządzenia „w sprawie zakresu prowadzenia przez pracodawców dokumentacji w sprawach związanych ze stosunkiem pracy oraz sposobu prowadzenia akt osobowych pracownika” pracodawca zakłada i prowadzi  oddzielnie dla każdego pracownika karty ewidencji czasu pracy, w zakresie obejmującym pracę w poszczególnych dobach, w tym:</a:t>
            </a:r>
          </a:p>
          <a:p>
            <a:pPr marL="533400" indent="-533400" eaLnBrk="1" hangingPunct="1">
              <a:lnSpc>
                <a:spcPct val="150000"/>
              </a:lnSpc>
              <a:buFontTx/>
              <a:buChar char="•"/>
            </a:pPr>
            <a:r>
              <a:rPr lang="pl-PL" sz="2200" smtClean="0"/>
              <a:t>pracę w niedzielę i święta,</a:t>
            </a:r>
          </a:p>
          <a:p>
            <a:pPr marL="533400" indent="-533400" eaLnBrk="1" hangingPunct="1">
              <a:lnSpc>
                <a:spcPct val="150000"/>
              </a:lnSpc>
              <a:buFontTx/>
              <a:buChar char="•"/>
            </a:pPr>
            <a:r>
              <a:rPr lang="pl-PL" sz="2200" smtClean="0"/>
              <a:t>pracę w porze nocnej,</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Krawędź">
  <a:themeElements>
    <a:clrScheme name="Krawędź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Krawędź">
      <a:majorFont>
        <a:latin typeface="Garamond"/>
        <a:ea typeface=""/>
        <a:cs typeface=""/>
      </a:majorFont>
      <a:minorFont>
        <a:latin typeface="Arial"/>
        <a:ea typeface=""/>
        <a:cs typeface=""/>
      </a:minorFont>
    </a:fontScheme>
    <a:fmtScheme name="Pakiet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Krawędź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Krawędź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Krawędź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Krawędź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Krawędź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Krawędź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Krawędź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Krawędź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Krawędź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
  <TotalTime>363</TotalTime>
  <Words>4601</Words>
  <Application>Microsoft Office PowerPoint</Application>
  <PresentationFormat>Pokaz na ekranie (4:3)</PresentationFormat>
  <Paragraphs>678</Paragraphs>
  <Slides>146</Slides>
  <Notes>0</Notes>
  <HiddenSlides>0</HiddenSlides>
  <MMClips>0</MMClips>
  <ScaleCrop>false</ScaleCrop>
  <HeadingPairs>
    <vt:vector size="6" baseType="variant">
      <vt:variant>
        <vt:lpstr>Używane czcionki</vt:lpstr>
      </vt:variant>
      <vt:variant>
        <vt:i4>6</vt:i4>
      </vt:variant>
      <vt:variant>
        <vt:lpstr>Motyw</vt:lpstr>
      </vt:variant>
      <vt:variant>
        <vt:i4>1</vt:i4>
      </vt:variant>
      <vt:variant>
        <vt:lpstr>Tytuły slajdów</vt:lpstr>
      </vt:variant>
      <vt:variant>
        <vt:i4>146</vt:i4>
      </vt:variant>
    </vt:vector>
  </HeadingPairs>
  <TitlesOfParts>
    <vt:vector size="153" baseType="lpstr">
      <vt:lpstr>Arial</vt:lpstr>
      <vt:lpstr>Garamond</vt:lpstr>
      <vt:lpstr>Wingdings</vt:lpstr>
      <vt:lpstr>Calibri</vt:lpstr>
      <vt:lpstr>Times New Roman</vt:lpstr>
      <vt:lpstr>Symbol</vt:lpstr>
      <vt:lpstr>Krawędź</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lpstr>Czas Pracy</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Odpowiedzialność w stosunkach pracy</dc:title>
  <dc:creator>PIP</dc:creator>
  <cp:lastModifiedBy>Marcin</cp:lastModifiedBy>
  <cp:revision>85</cp:revision>
  <dcterms:created xsi:type="dcterms:W3CDTF">2007-06-27T09:26:05Z</dcterms:created>
  <dcterms:modified xsi:type="dcterms:W3CDTF">2009-12-19T20:14:35Z</dcterms:modified>
  <cp:contentStatus>Wersja ostateczna</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arkAsFinal">
    <vt:bool>true</vt:bool>
  </property>
</Properties>
</file>